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95" r:id="rId3"/>
  </p:sldMasterIdLst>
  <p:notesMasterIdLst>
    <p:notesMasterId r:id="rId74"/>
  </p:notesMasterIdLst>
  <p:sldIdLst>
    <p:sldId id="272" r:id="rId4"/>
    <p:sldId id="273" r:id="rId5"/>
    <p:sldId id="274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  <p:sldId id="288" r:id="rId15"/>
    <p:sldId id="289" r:id="rId16"/>
    <p:sldId id="290" r:id="rId17"/>
    <p:sldId id="291" r:id="rId18"/>
    <p:sldId id="292" r:id="rId19"/>
    <p:sldId id="297" r:id="rId20"/>
    <p:sldId id="298" r:id="rId21"/>
    <p:sldId id="299" r:id="rId22"/>
    <p:sldId id="300" r:id="rId23"/>
    <p:sldId id="303" r:id="rId24"/>
    <p:sldId id="301" r:id="rId25"/>
    <p:sldId id="302" r:id="rId26"/>
    <p:sldId id="304" r:id="rId27"/>
    <p:sldId id="313" r:id="rId28"/>
    <p:sldId id="312" r:id="rId29"/>
    <p:sldId id="314" r:id="rId30"/>
    <p:sldId id="315" r:id="rId31"/>
    <p:sldId id="316" r:id="rId32"/>
    <p:sldId id="317" r:id="rId33"/>
    <p:sldId id="318" r:id="rId34"/>
    <p:sldId id="319" r:id="rId35"/>
    <p:sldId id="321" r:id="rId36"/>
    <p:sldId id="320" r:id="rId37"/>
    <p:sldId id="322" r:id="rId38"/>
    <p:sldId id="323" r:id="rId39"/>
    <p:sldId id="324" r:id="rId40"/>
    <p:sldId id="325" r:id="rId41"/>
    <p:sldId id="327" r:id="rId42"/>
    <p:sldId id="326" r:id="rId43"/>
    <p:sldId id="333" r:id="rId44"/>
    <p:sldId id="328" r:id="rId45"/>
    <p:sldId id="330" r:id="rId46"/>
    <p:sldId id="331" r:id="rId47"/>
    <p:sldId id="332" r:id="rId48"/>
    <p:sldId id="334" r:id="rId49"/>
    <p:sldId id="335" r:id="rId50"/>
    <p:sldId id="336" r:id="rId51"/>
    <p:sldId id="337" r:id="rId52"/>
    <p:sldId id="338" r:id="rId53"/>
    <p:sldId id="340" r:id="rId54"/>
    <p:sldId id="339" r:id="rId55"/>
    <p:sldId id="347" r:id="rId56"/>
    <p:sldId id="348" r:id="rId57"/>
    <p:sldId id="349" r:id="rId58"/>
    <p:sldId id="377" r:id="rId59"/>
    <p:sldId id="352" r:id="rId60"/>
    <p:sldId id="353" r:id="rId61"/>
    <p:sldId id="354" r:id="rId62"/>
    <p:sldId id="357" r:id="rId63"/>
    <p:sldId id="362" r:id="rId64"/>
    <p:sldId id="363" r:id="rId65"/>
    <p:sldId id="364" r:id="rId66"/>
    <p:sldId id="365" r:id="rId67"/>
    <p:sldId id="368" r:id="rId68"/>
    <p:sldId id="369" r:id="rId69"/>
    <p:sldId id="371" r:id="rId70"/>
    <p:sldId id="373" r:id="rId71"/>
    <p:sldId id="375" r:id="rId72"/>
    <p:sldId id="376" r:id="rId7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630D5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FF5CE-8F03-4CA5-80EC-9FFA32C5E1D1}" v="5" dt="2025-08-15T11:00:4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6"/>
    <p:restoredTop sz="68734" autoAdjust="0"/>
  </p:normalViewPr>
  <p:slideViewPr>
    <p:cSldViewPr>
      <p:cViewPr varScale="1">
        <p:scale>
          <a:sx n="148" d="100"/>
          <a:sy n="148" d="100"/>
        </p:scale>
        <p:origin x="2792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gkai Meng" userId="7e9fb30cb5e85321" providerId="LiveId" clId="{AEDFF5CE-8F03-4CA5-80EC-9FFA32C5E1D1}"/>
    <pc:docChg chg="undo custSel modSld">
      <pc:chgData name="Qingkai Meng" userId="7e9fb30cb5e85321" providerId="LiveId" clId="{AEDFF5CE-8F03-4CA5-80EC-9FFA32C5E1D1}" dt="2025-08-15T11:00:58.611" v="55" actId="20577"/>
      <pc:docMkLst>
        <pc:docMk/>
      </pc:docMkLst>
      <pc:sldChg chg="modSp mod">
        <pc:chgData name="Qingkai Meng" userId="7e9fb30cb5e85321" providerId="LiveId" clId="{AEDFF5CE-8F03-4CA5-80EC-9FFA32C5E1D1}" dt="2025-08-15T11:00:58.611" v="55" actId="20577"/>
        <pc:sldMkLst>
          <pc:docMk/>
          <pc:sldMk cId="2974915103" sldId="272"/>
        </pc:sldMkLst>
        <pc:spChg chg="mod">
          <ac:chgData name="Qingkai Meng" userId="7e9fb30cb5e85321" providerId="LiveId" clId="{AEDFF5CE-8F03-4CA5-80EC-9FFA32C5E1D1}" dt="2025-08-15T11:00:58.611" v="55" actId="20577"/>
          <ac:spMkLst>
            <pc:docMk/>
            <pc:sldMk cId="2974915103" sldId="272"/>
            <ac:spMk id="11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5B83C-2073-446F-965A-E0B4ACAF557A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2DAFC-A7C9-41E8-BFEA-EBCDA221F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3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pPr/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1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8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51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9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19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57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6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50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2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1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44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6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0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74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62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18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2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9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31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73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61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7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131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30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15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77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77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409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741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8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81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17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1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63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54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99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17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66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95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28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28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6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63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412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721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7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43C89-1CD0-EDC7-52B3-874AE2929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5BBA3A-6714-6A7B-5ABB-3F9775288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FCEE5C-E2AC-78E4-6C52-CC0AC571A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51D5A-850F-50A9-A0A8-4DB4BA60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08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726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7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06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1" dirty="0">
              <a:latin typeface="Microsoft YaHei" charset="-122"/>
              <a:ea typeface="Microsoft YaHei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43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55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2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4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057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625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34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3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DAFC-A7C9-41E8-BFEA-EBCDA221FE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6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646331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683568" y="1612769"/>
            <a:ext cx="8229600" cy="830997"/>
          </a:xfrm>
        </p:spPr>
        <p:txBody>
          <a:bodyPr/>
          <a:lstStyle>
            <a:lvl1pPr algn="ctr">
              <a:defRPr sz="4800" b="1">
                <a:solidFill>
                  <a:srgbClr val="630D5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kumimoji="1" lang="zh-CN" altLang="en-US" noProof="1">
              <a:solidFill>
                <a:srgbClr val="630D5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874" y="311439"/>
            <a:ext cx="6120582" cy="646331"/>
          </a:xfrm>
        </p:spPr>
        <p:txBody>
          <a:bodyPr/>
          <a:lstStyle>
            <a:lvl1pPr algn="r">
              <a:defRPr sz="36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04028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802005" indent="-344805"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5288" y="1815704"/>
            <a:ext cx="8424862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094842"/>
            <a:ext cx="7772400" cy="769441"/>
          </a:xfrm>
        </p:spPr>
        <p:txBody>
          <a:bodyPr anchor="t"/>
          <a:lstStyle>
            <a:lvl1pPr algn="ctr"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kumimoji="1"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311439"/>
            <a:ext cx="6131024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1984" y="4102284"/>
            <a:ext cx="5486400" cy="523220"/>
          </a:xfrm>
        </p:spPr>
        <p:txBody>
          <a:bodyPr anchor="b"/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>
            <a:spLocks noChangeArrowheads="1"/>
          </p:cNvSpPr>
          <p:nvPr userDrawn="1"/>
        </p:nvSpPr>
        <p:spPr bwMode="auto">
          <a:xfrm>
            <a:off x="-469900" y="35814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auto">
              <a:defRPr/>
            </a:pPr>
            <a:endParaRPr lang="zh-CN" altLang="en-US" noProof="1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5" descr="C:\Documents and Settings\Administrator\桌面\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1" y="2286001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Documents and Settings\Administrator\桌面\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288382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Documents and Settings\Administrator\桌面\3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369469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Documents and Settings\Administrator\桌面\4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3374232"/>
            <a:ext cx="1522412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83568" y="1349139"/>
            <a:ext cx="8229600" cy="707886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C77D59-BF16-4EB7-B0E6-9CE9B5B2C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8187" r="19659" b="49773"/>
          <a:stretch/>
        </p:blipFill>
        <p:spPr>
          <a:xfrm>
            <a:off x="225838" y="256824"/>
            <a:ext cx="1085476" cy="511880"/>
          </a:xfrm>
          <a:prstGeom prst="rect">
            <a:avLst/>
          </a:prstGeom>
        </p:spPr>
      </p:pic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684A957A-E3BE-448C-ADDA-924F7BDE9936}"/>
              </a:ext>
            </a:extLst>
          </p:cNvPr>
          <p:cNvSpPr/>
          <p:nvPr userDrawn="1"/>
        </p:nvSpPr>
        <p:spPr>
          <a:xfrm>
            <a:off x="-1561715" y="5080641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1775440 w 12192000"/>
              <a:gd name="connsiteY5" fmla="*/ 126005 h 133007"/>
              <a:gd name="connsiteX6" fmla="*/ 0 w 12192000"/>
              <a:gd name="connsiteY6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378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9" name="图片 8" descr="图片包含 剪贴画&#10;&#10;已生成极高可信度的说明">
            <a:extLst>
              <a:ext uri="{FF2B5EF4-FFF2-40B4-BE49-F238E27FC236}">
                <a16:creationId xmlns:a16="http://schemas.microsoft.com/office/drawing/2014/main" id="{7C80064B-B170-41FD-9F1C-F8FA81955E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4679161"/>
            <a:ext cx="1238492" cy="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6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C77D59-BF16-4EB7-B0E6-9CE9B5B2C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8187" r="19659" b="49773"/>
          <a:stretch/>
        </p:blipFill>
        <p:spPr>
          <a:xfrm>
            <a:off x="225838" y="256824"/>
            <a:ext cx="1085476" cy="511880"/>
          </a:xfrm>
          <a:prstGeom prst="rect">
            <a:avLst/>
          </a:prstGeom>
        </p:spPr>
      </p:pic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684A957A-E3BE-448C-ADDA-924F7BDE9936}"/>
              </a:ext>
            </a:extLst>
          </p:cNvPr>
          <p:cNvSpPr/>
          <p:nvPr userDrawn="1"/>
        </p:nvSpPr>
        <p:spPr>
          <a:xfrm>
            <a:off x="-1561715" y="5080641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1775440 w 12192000"/>
              <a:gd name="connsiteY5" fmla="*/ 126005 h 133007"/>
              <a:gd name="connsiteX6" fmla="*/ 0 w 12192000"/>
              <a:gd name="connsiteY6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378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9" name="图片 8" descr="图片包含 剪贴画&#10;&#10;已生成极高可信度的说明">
            <a:extLst>
              <a:ext uri="{FF2B5EF4-FFF2-40B4-BE49-F238E27FC236}">
                <a16:creationId xmlns:a16="http://schemas.microsoft.com/office/drawing/2014/main" id="{7C80064B-B170-41FD-9F1C-F8FA81955E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4679161"/>
            <a:ext cx="1238492" cy="3938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4A81F97-181C-4F15-A3E7-CF9D38958265}"/>
              </a:ext>
            </a:extLst>
          </p:cNvPr>
          <p:cNvCxnSpPr>
            <a:cxnSpLocks/>
          </p:cNvCxnSpPr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8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C77D59-BF16-4EB7-B0E6-9CE9B5B2C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8187" r="19659" b="49773"/>
          <a:stretch/>
        </p:blipFill>
        <p:spPr>
          <a:xfrm>
            <a:off x="225838" y="256824"/>
            <a:ext cx="1085476" cy="511880"/>
          </a:xfrm>
          <a:prstGeom prst="rect">
            <a:avLst/>
          </a:prstGeom>
        </p:spPr>
      </p:pic>
      <p:sp>
        <p:nvSpPr>
          <p:cNvPr id="9" name="任意多边形: 形状 9">
            <a:extLst>
              <a:ext uri="{FF2B5EF4-FFF2-40B4-BE49-F238E27FC236}">
                <a16:creationId xmlns:a16="http://schemas.microsoft.com/office/drawing/2014/main" id="{684A957A-E3BE-448C-ADDA-924F7BDE9936}"/>
              </a:ext>
            </a:extLst>
          </p:cNvPr>
          <p:cNvSpPr/>
          <p:nvPr userDrawn="1"/>
        </p:nvSpPr>
        <p:spPr>
          <a:xfrm>
            <a:off x="-1561715" y="5080641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1775440 w 12192000"/>
              <a:gd name="connsiteY5" fmla="*/ 126005 h 133007"/>
              <a:gd name="connsiteX6" fmla="*/ 0 w 12192000"/>
              <a:gd name="connsiteY6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378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10" name="图片 9" descr="图片包含 剪贴画&#10;&#10;已生成极高可信度的说明">
            <a:extLst>
              <a:ext uri="{FF2B5EF4-FFF2-40B4-BE49-F238E27FC236}">
                <a16:creationId xmlns:a16="http://schemas.microsoft.com/office/drawing/2014/main" id="{7C80064B-B170-41FD-9F1C-F8FA81955E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4679161"/>
            <a:ext cx="1238492" cy="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25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2025/8/28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77D59-BF16-4EB7-B0E6-9CE9B5B2C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8187" r="19659" b="49773"/>
          <a:stretch/>
        </p:blipFill>
        <p:spPr>
          <a:xfrm>
            <a:off x="225838" y="256824"/>
            <a:ext cx="1085476" cy="511880"/>
          </a:xfrm>
          <a:prstGeom prst="rect">
            <a:avLst/>
          </a:prstGeom>
        </p:spPr>
      </p:pic>
      <p:sp>
        <p:nvSpPr>
          <p:cNvPr id="6" name="任意多边形: 形状 9">
            <a:extLst>
              <a:ext uri="{FF2B5EF4-FFF2-40B4-BE49-F238E27FC236}">
                <a16:creationId xmlns:a16="http://schemas.microsoft.com/office/drawing/2014/main" id="{684A957A-E3BE-448C-ADDA-924F7BDE9936}"/>
              </a:ext>
            </a:extLst>
          </p:cNvPr>
          <p:cNvSpPr/>
          <p:nvPr userDrawn="1"/>
        </p:nvSpPr>
        <p:spPr>
          <a:xfrm>
            <a:off x="-1561715" y="5080641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1775440 w 12192000"/>
              <a:gd name="connsiteY5" fmla="*/ 126005 h 133007"/>
              <a:gd name="connsiteX6" fmla="*/ 0 w 12192000"/>
              <a:gd name="connsiteY6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378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7" name="图片 6" descr="图片包含 剪贴画&#10;&#10;已生成极高可信度的说明">
            <a:extLst>
              <a:ext uri="{FF2B5EF4-FFF2-40B4-BE49-F238E27FC236}">
                <a16:creationId xmlns:a16="http://schemas.microsoft.com/office/drawing/2014/main" id="{7C80064B-B170-41FD-9F1C-F8FA81955E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4679161"/>
            <a:ext cx="1238492" cy="393855"/>
          </a:xfrm>
          <a:prstGeom prst="rect">
            <a:avLst/>
          </a:prstGeom>
        </p:spPr>
      </p:pic>
      <p:grpSp>
        <p:nvGrpSpPr>
          <p:cNvPr id="8" name="组合 30">
            <a:extLst>
              <a:ext uri="{FF2B5EF4-FFF2-40B4-BE49-F238E27FC236}">
                <a16:creationId xmlns:a16="http://schemas.microsoft.com/office/drawing/2014/main" id="{337D8286-E394-4E8C-A219-CD7415FA35DB}"/>
              </a:ext>
            </a:extLst>
          </p:cNvPr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A81F97-181C-4F15-A3E7-CF9D38958265}"/>
                </a:ext>
              </a:extLst>
            </p:cNvPr>
            <p:cNvCxnSpPr>
              <a:cxnSpLocks/>
            </p:cNvCxnSpPr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38A27BBC-0D74-4524-8498-6F2AFB9BA975}"/>
                </a:ext>
              </a:extLst>
            </p:cNvPr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9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84A957A-E3BE-448C-ADDA-924F7BDE9936}"/>
              </a:ext>
            </a:extLst>
          </p:cNvPr>
          <p:cNvSpPr/>
          <p:nvPr userDrawn="1"/>
        </p:nvSpPr>
        <p:spPr>
          <a:xfrm>
            <a:off x="-1561715" y="5080641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1775440 w 12192000"/>
              <a:gd name="connsiteY5" fmla="*/ 126005 h 133007"/>
              <a:gd name="connsiteX6" fmla="*/ 0 w 12192000"/>
              <a:gd name="connsiteY6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378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5" name="图片 24" descr="图片包含 剪贴画&#10;&#10;已生成极高可信度的说明">
            <a:extLst>
              <a:ext uri="{FF2B5EF4-FFF2-40B4-BE49-F238E27FC236}">
                <a16:creationId xmlns:a16="http://schemas.microsoft.com/office/drawing/2014/main" id="{7C80064B-B170-41FD-9F1C-F8FA81955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4679161"/>
            <a:ext cx="1238492" cy="3938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C77D59-BF16-4EB7-B0E6-9CE9B5B2C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8187" r="19659" b="49773"/>
          <a:stretch/>
        </p:blipFill>
        <p:spPr>
          <a:xfrm>
            <a:off x="225838" y="256824"/>
            <a:ext cx="1085476" cy="511880"/>
          </a:xfrm>
          <a:prstGeom prst="rect">
            <a:avLst/>
          </a:prstGeom>
        </p:spPr>
      </p:pic>
      <p:grpSp>
        <p:nvGrpSpPr>
          <p:cNvPr id="5" name="组合 30">
            <a:extLst>
              <a:ext uri="{FF2B5EF4-FFF2-40B4-BE49-F238E27FC236}">
                <a16:creationId xmlns:a16="http://schemas.microsoft.com/office/drawing/2014/main" id="{337D8286-E394-4E8C-A219-CD7415FA35DB}"/>
              </a:ext>
            </a:extLst>
          </p:cNvPr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4A81F97-181C-4F15-A3E7-CF9D38958265}"/>
                </a:ext>
              </a:extLst>
            </p:cNvPr>
            <p:cNvCxnSpPr>
              <a:cxnSpLocks/>
            </p:cNvCxnSpPr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38A27BBC-0D74-4524-8498-6F2AFB9BA975}"/>
                </a:ext>
              </a:extLst>
            </p:cNvPr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44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1473" y="1857903"/>
            <a:ext cx="2886047" cy="2063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noProof="1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311439"/>
            <a:ext cx="6131024" cy="6463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646488" y="1275160"/>
            <a:ext cx="5040312" cy="1040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5536" y="1815666"/>
            <a:ext cx="8424936" cy="1188132"/>
          </a:xfrm>
          <a:prstGeom prst="rect">
            <a:avLst/>
          </a:prstGeom>
          <a:solidFill>
            <a:srgbClr val="630D5F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094842"/>
            <a:ext cx="8424936" cy="646315"/>
          </a:xfrm>
        </p:spPr>
        <p:txBody>
          <a:bodyPr wrap="square" anchor="t">
            <a:spAutoFit/>
          </a:bodyPr>
          <a:lstStyle>
            <a:lvl1pPr algn="ctr">
              <a:defRPr sz="36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12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5289" y="1815705"/>
            <a:ext cx="8424862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noProof="1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094843"/>
            <a:ext cx="7772400" cy="577081"/>
          </a:xfrm>
        </p:spPr>
        <p:txBody>
          <a:bodyPr anchor="t"/>
          <a:lstStyle>
            <a:lvl1pPr algn="ctr">
              <a:defRPr sz="33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5949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5289" y="1815705"/>
            <a:ext cx="8424862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noProof="1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094843"/>
            <a:ext cx="7772400" cy="577081"/>
          </a:xfrm>
        </p:spPr>
        <p:txBody>
          <a:bodyPr anchor="t"/>
          <a:lstStyle>
            <a:lvl1pPr algn="ctr">
              <a:defRPr sz="330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88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noProof="1">
              <a:solidFill>
                <a:srgbClr val="630D5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874" y="311439"/>
            <a:ext cx="6120582" cy="646331"/>
          </a:xfrm>
        </p:spPr>
        <p:txBody>
          <a:bodyPr/>
          <a:lstStyle>
            <a:lvl1pPr algn="r">
              <a:defRPr sz="3600">
                <a:ln>
                  <a:noFill/>
                </a:ln>
                <a:solidFill>
                  <a:srgbClr val="630D5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04028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802005" indent="-344805"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95288" y="1815704"/>
            <a:ext cx="8424862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094842"/>
            <a:ext cx="7772400" cy="769441"/>
          </a:xfrm>
        </p:spPr>
        <p:txBody>
          <a:bodyPr anchor="t"/>
          <a:lstStyle>
            <a:lvl1pPr algn="ctr"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noProof="1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311439"/>
            <a:ext cx="6131024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1984" y="4102284"/>
            <a:ext cx="5486400" cy="523220"/>
          </a:xfrm>
        </p:spPr>
        <p:txBody>
          <a:bodyPr anchor="b"/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>
            <a:spLocks noChangeArrowheads="1"/>
          </p:cNvSpPr>
          <p:nvPr userDrawn="1"/>
        </p:nvSpPr>
        <p:spPr bwMode="auto">
          <a:xfrm>
            <a:off x="-469900" y="35814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srgbClr val="F79646">
                  <a:lumMod val="75000"/>
                </a:srgbClr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5" descr="C:\Documents and Settings\Administrator\桌面\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1" y="2286001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Documents and Settings\Administrator\桌面\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288382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Documents and Settings\Administrator\桌面\3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369469"/>
            <a:ext cx="1522413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Documents and Settings\Administrator\桌面\4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3374232"/>
            <a:ext cx="1522412" cy="1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83568" y="1349139"/>
            <a:ext cx="8229600" cy="707886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646331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683568" y="1612769"/>
            <a:ext cx="8229600" cy="830997"/>
          </a:xfrm>
        </p:spPr>
        <p:txBody>
          <a:bodyPr/>
          <a:lstStyle>
            <a:lvl1pPr algn="ctr">
              <a:defRPr sz="4800" b="1">
                <a:solidFill>
                  <a:srgbClr val="630D5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1473" y="1857903"/>
            <a:ext cx="2886047" cy="2063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 userDrawn="1"/>
        </p:nvSpPr>
        <p:spPr>
          <a:xfrm>
            <a:off x="2555876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kumimoji="1"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311439"/>
            <a:ext cx="6131024" cy="64633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646488" y="1275160"/>
            <a:ext cx="5040312" cy="1040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55876" y="311438"/>
            <a:ext cx="6130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200150"/>
            <a:ext cx="822960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pic>
        <p:nvPicPr>
          <p:cNvPr id="2052" name="图片 1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411957"/>
            <a:ext cx="2087563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/>
        </p:nvPicPr>
        <p:blipFill rotWithShape="1">
          <a:blip r:embed="rId10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8" t="6277" r="36153" b="71513"/>
          <a:stretch>
            <a:fillRect/>
          </a:stretch>
        </p:blipFill>
        <p:spPr>
          <a:xfrm>
            <a:off x="5580112" y="2355726"/>
            <a:ext cx="3237638" cy="25776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630D5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805180" indent="-34798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55876" y="311438"/>
            <a:ext cx="6130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200150"/>
            <a:ext cx="822960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pic>
        <p:nvPicPr>
          <p:cNvPr id="1028" name="图片 1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411957"/>
            <a:ext cx="2087563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/>
        </p:nvPicPr>
        <p:blipFill rotWithShape="1">
          <a:blip r:embed="rId10" cstate="print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8" t="6277" r="36153" b="71513"/>
          <a:stretch>
            <a:fillRect/>
          </a:stretch>
        </p:blipFill>
        <p:spPr>
          <a:xfrm>
            <a:off x="5580112" y="2355727"/>
            <a:ext cx="3237638" cy="2577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05180" indent="-34798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8"/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/>
              <a:t>2025/8/28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8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ec.org/" TargetMode="Externa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arning.nju.edu.cn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5536" y="1959536"/>
            <a:ext cx="8424936" cy="900246"/>
          </a:xfrm>
        </p:spPr>
        <p:txBody>
          <a:bodyPr vert="horz" wrap="square" lIns="68580" tIns="34290" rIns="68580" bIns="34290" numCol="1" rtlCol="0" anchor="t" anchorCtr="0" compatLnSpc="1">
            <a:spAutoFit/>
          </a:bodyPr>
          <a:lstStyle/>
          <a:p>
            <a:pPr>
              <a:defRPr/>
            </a:pPr>
            <a:r>
              <a:rPr lang="zh-CN" altLang="en-US" sz="5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计算机组织结构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9502"/>
            <a:ext cx="1882800" cy="5987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3219822"/>
            <a:ext cx="9143999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孟晴开</a:t>
            </a:r>
            <a:endParaRPr kumimoji="1" lang="en-US" altLang="zh-CN" sz="400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智能软件与工程学院</a:t>
            </a:r>
            <a:endParaRPr kumimoji="1" lang="en-US" altLang="zh-CN" sz="600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南雍楼西区</a:t>
            </a: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228</a:t>
            </a:r>
          </a:p>
          <a:p>
            <a:pPr algn="ctr">
              <a:spcAft>
                <a:spcPts val="500"/>
              </a:spcAft>
            </a:pP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qkmeng@nju.edu.cn</a:t>
            </a: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https://mengqingkai.github.io/</a:t>
            </a:r>
          </a:p>
        </p:txBody>
      </p:sp>
    </p:spTree>
    <p:extLst>
      <p:ext uri="{BB962C8B-B14F-4D97-AF65-F5344CB8AC3E}">
        <p14:creationId xmlns:p14="http://schemas.microsoft.com/office/powerpoint/2010/main" val="2974915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251520" y="915566"/>
            <a:ext cx="8568952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第一代：真空管（电子管</a:t>
            </a:r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Vacuum Tube </a:t>
            </a:r>
            <a:r>
              <a:rPr lang="zh-CN" altLang="en-US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）</a:t>
            </a:r>
            <a:r>
              <a:rPr lang="zh-CN" altLang="en-US" sz="1800" b="1" dirty="0">
                <a:latin typeface="微软雅黑" charset="-122"/>
                <a:ea typeface="微软雅黑" charset="-122"/>
              </a:rPr>
              <a:t>1946～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19</a:t>
            </a:r>
            <a:r>
              <a:rPr lang="zh-CN" altLang="en-US" sz="1800" b="1" dirty="0">
                <a:latin typeface="微软雅黑" charset="-122"/>
                <a:ea typeface="微软雅黑" charset="-122"/>
              </a:rPr>
              <a:t>57年</a:t>
            </a:r>
            <a:endParaRPr lang="zh-CN" altLang="en-US" sz="1800" b="1" dirty="0">
              <a:solidFill>
                <a:schemeClr val="accent2"/>
              </a:solidFill>
              <a:latin typeface="微软雅黑" charset="-122"/>
              <a:ea typeface="微软雅黑" charset="-122"/>
            </a:endParaRPr>
          </a:p>
          <a:p>
            <a:pPr lvl="1">
              <a:spcBef>
                <a:spcPts val="900"/>
              </a:spcBef>
            </a:pPr>
            <a:r>
              <a:rPr lang="en-US" altLang="zh-CN" sz="165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19</a:t>
            </a:r>
            <a:r>
              <a:rPr lang="zh-CN" altLang="en-US" sz="165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46年诞生第1台电子计算机 </a:t>
            </a:r>
            <a:r>
              <a:rPr lang="en-US" altLang="zh-CN" sz="165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ENIAC</a:t>
            </a:r>
          </a:p>
          <a:p>
            <a:pPr lvl="2">
              <a:spcBef>
                <a:spcPts val="900"/>
              </a:spcBef>
            </a:pPr>
            <a:r>
              <a:rPr lang="zh-CN" altLang="en-US" sz="1650" dirty="0">
                <a:latin typeface="微软雅黑" charset="-122"/>
                <a:ea typeface="微软雅黑" charset="-122"/>
              </a:rPr>
              <a:t>体积大，重30吨，有18000多个真空管，5000次加法/</a:t>
            </a:r>
            <a:r>
              <a:rPr lang="en-US" altLang="zh-CN" sz="1650" dirty="0">
                <a:latin typeface="微软雅黑" charset="-122"/>
                <a:ea typeface="微软雅黑" charset="-122"/>
              </a:rPr>
              <a:t>s</a:t>
            </a:r>
          </a:p>
          <a:p>
            <a:pPr lvl="2">
              <a:spcBef>
                <a:spcPts val="900"/>
              </a:spcBef>
            </a:pPr>
            <a:r>
              <a:rPr lang="zh-CN" altLang="en-US" sz="1650" b="1" dirty="0">
                <a:latin typeface="微软雅黑" charset="-122"/>
                <a:ea typeface="微软雅黑" charset="-122"/>
              </a:rPr>
              <a:t>十进制表示/运算</a:t>
            </a:r>
            <a:r>
              <a:rPr lang="zh-CN" altLang="en-US" sz="1650" dirty="0">
                <a:latin typeface="微软雅黑" charset="-122"/>
                <a:ea typeface="微软雅黑" charset="-122"/>
              </a:rPr>
              <a:t>，存储器由20个累加器组成，每个累加器存10位十进制数，每一位由10个真空管表示。</a:t>
            </a:r>
          </a:p>
          <a:p>
            <a:pPr lvl="2">
              <a:spcBef>
                <a:spcPts val="900"/>
              </a:spcBef>
            </a:pPr>
            <a:r>
              <a:rPr lang="zh-CN" altLang="en-US" sz="1650" dirty="0">
                <a:latin typeface="微软雅黑" charset="-122"/>
                <a:ea typeface="微软雅黑" charset="-122"/>
              </a:rPr>
              <a:t>采用手动编程，通过设置开关和插拔电缆来实现。</a:t>
            </a:r>
          </a:p>
          <a:p>
            <a:pPr lvl="1">
              <a:spcBef>
                <a:spcPts val="900"/>
              </a:spcBef>
            </a:pPr>
            <a:r>
              <a:rPr lang="zh-CN" altLang="en-US" sz="165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典型代表：冯·诺依曼机（</a:t>
            </a:r>
            <a:r>
              <a:rPr lang="en-US" altLang="zh-CN" sz="165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Von Neumann Machine）</a:t>
            </a:r>
          </a:p>
          <a:p>
            <a:pPr lvl="2">
              <a:spcBef>
                <a:spcPts val="900"/>
              </a:spcBef>
            </a:pPr>
            <a:r>
              <a:rPr lang="zh-CN" altLang="en-US" sz="1650" dirty="0">
                <a:latin typeface="微软雅黑" charset="-122"/>
                <a:ea typeface="微软雅黑" charset="-122"/>
              </a:rPr>
              <a:t>45年冯·诺依曼提出</a:t>
            </a:r>
            <a:r>
              <a:rPr lang="zh-CN" altLang="en-US" sz="1650" b="1" dirty="0">
                <a:solidFill>
                  <a:srgbClr val="FF3300"/>
                </a:solidFill>
                <a:latin typeface="微软雅黑" charset="-122"/>
                <a:ea typeface="微软雅黑" charset="-122"/>
              </a:rPr>
              <a:t>“存储程序(</a:t>
            </a:r>
            <a:r>
              <a:rPr lang="en-US" altLang="zh-CN" sz="1650" b="1" dirty="0">
                <a:solidFill>
                  <a:srgbClr val="FF3300"/>
                </a:solidFill>
                <a:latin typeface="微软雅黑" charset="-122"/>
                <a:ea typeface="微软雅黑" charset="-122"/>
              </a:rPr>
              <a:t>Stored-program)</a:t>
            </a:r>
            <a:r>
              <a:rPr lang="zh-CN" altLang="en-US" sz="1650" b="1" dirty="0">
                <a:solidFill>
                  <a:srgbClr val="FF3300"/>
                </a:solidFill>
                <a:latin typeface="微软雅黑" charset="-122"/>
                <a:ea typeface="微软雅黑" charset="-122"/>
              </a:rPr>
              <a:t>”</a:t>
            </a:r>
            <a:r>
              <a:rPr lang="zh-CN" altLang="en-US" sz="1650" dirty="0">
                <a:latin typeface="微软雅黑" charset="-122"/>
                <a:ea typeface="微软雅黑" charset="-122"/>
              </a:rPr>
              <a:t>思想，并于46年开始设计“存储程序”计算机。</a:t>
            </a:r>
          </a:p>
          <a:p>
            <a:pPr lvl="2">
              <a:spcBef>
                <a:spcPts val="900"/>
              </a:spcBef>
            </a:pPr>
            <a:r>
              <a:rPr lang="zh-CN" altLang="en-US" sz="1650" dirty="0">
                <a:latin typeface="微软雅黑" charset="-122"/>
                <a:ea typeface="微软雅黑" charset="-122"/>
              </a:rPr>
              <a:t>“</a:t>
            </a:r>
            <a:r>
              <a:rPr lang="zh-CN" altLang="en-US" sz="16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存储程序”思想</a:t>
            </a:r>
            <a:r>
              <a:rPr lang="zh-CN" altLang="en-US" sz="1650" dirty="0">
                <a:latin typeface="微软雅黑" charset="-122"/>
                <a:ea typeface="微软雅黑" charset="-122"/>
              </a:rPr>
              <a:t>：将事先编好的程序和原始数据送入主存中，然后启动执行。计算机能在不需操作人员干预下，自动完成逐条取出指令和执行指令的任务。</a:t>
            </a:r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451520" y="1534691"/>
            <a:ext cx="55435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1800"/>
              <a:t>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68" y="795985"/>
            <a:ext cx="625402" cy="1252924"/>
          </a:xfrm>
          <a:prstGeom prst="rect">
            <a:avLst/>
          </a:prstGeom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107543" y="1253170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真空管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39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451520" y="1534691"/>
            <a:ext cx="55435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1800"/>
              <a:t>    </a:t>
            </a:r>
          </a:p>
        </p:txBody>
      </p:sp>
      <p:pic>
        <p:nvPicPr>
          <p:cNvPr id="6" name="Picture 1028" descr="eni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r="3786"/>
          <a:stretch>
            <a:fillRect/>
          </a:stretch>
        </p:blipFill>
        <p:spPr bwMode="auto">
          <a:xfrm>
            <a:off x="2195736" y="1432253"/>
            <a:ext cx="4793233" cy="288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29"/>
          <p:cNvSpPr txBox="1">
            <a:spLocks noChangeArrowheads="1"/>
          </p:cNvSpPr>
          <p:nvPr/>
        </p:nvSpPr>
        <p:spPr bwMode="auto">
          <a:xfrm>
            <a:off x="1937146" y="4527507"/>
            <a:ext cx="5299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台实用的电子计算机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ENIAC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875795"/>
            <a:ext cx="6737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第一代：真空管（电子管</a:t>
            </a:r>
            <a:r>
              <a:rPr lang="en-US" altLang="zh-CN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Vacuum Tube </a:t>
            </a:r>
            <a:r>
              <a:rPr lang="zh-CN" altLang="en-US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）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1946～</a:t>
            </a:r>
            <a:r>
              <a:rPr lang="en-US" altLang="zh-CN" b="1" dirty="0">
                <a:latin typeface="微软雅黑" charset="-122"/>
                <a:ea typeface="微软雅黑" charset="-122"/>
              </a:rPr>
              <a:t>19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57年</a:t>
            </a:r>
            <a:endParaRPr lang="zh-CN" altLang="en-US" b="1" dirty="0">
              <a:solidFill>
                <a:schemeClr val="accent2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4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451520" y="1534691"/>
            <a:ext cx="55435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1800"/>
              <a:t>    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875795"/>
            <a:ext cx="6737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第一代：真空管（电子管</a:t>
            </a:r>
            <a:r>
              <a:rPr lang="en-US" altLang="zh-CN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Vacuum Tube </a:t>
            </a:r>
            <a:r>
              <a:rPr lang="zh-CN" altLang="en-US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）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1946～</a:t>
            </a:r>
            <a:r>
              <a:rPr lang="en-US" altLang="zh-CN" b="1" dirty="0">
                <a:latin typeface="微软雅黑" charset="-122"/>
                <a:ea typeface="微软雅黑" charset="-122"/>
              </a:rPr>
              <a:t>19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57年</a:t>
            </a:r>
            <a:endParaRPr lang="zh-CN" altLang="en-US" b="1" dirty="0">
              <a:solidFill>
                <a:schemeClr val="accent2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Picture 2" descr="Enia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3"/>
          <a:stretch>
            <a:fillRect/>
          </a:stretch>
        </p:blipFill>
        <p:spPr bwMode="auto">
          <a:xfrm>
            <a:off x="2267744" y="1362132"/>
            <a:ext cx="4320480" cy="304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29"/>
          <p:cNvSpPr txBox="1">
            <a:spLocks noChangeArrowheads="1"/>
          </p:cNvSpPr>
          <p:nvPr/>
        </p:nvSpPr>
        <p:spPr bwMode="auto">
          <a:xfrm>
            <a:off x="1937146" y="4527508"/>
            <a:ext cx="5051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ENIAC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不是</a:t>
            </a:r>
            <a:r>
              <a:rPr lang="zh-CN" altLang="en-US" sz="1800" b="1" dirty="0">
                <a:latin typeface="微软雅黑" charset="-122"/>
                <a:ea typeface="微软雅黑" charset="-122"/>
              </a:rPr>
              <a:t>冯·诺依曼结构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91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451520" y="1534691"/>
            <a:ext cx="55435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1800"/>
              <a:t>    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875795"/>
            <a:ext cx="6737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诺依曼的故事</a:t>
            </a:r>
            <a:endParaRPr lang="zh-CN" altLang="en-US" b="1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30253" y="1275606"/>
            <a:ext cx="5646203" cy="3168352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spcBef>
                <a:spcPts val="900"/>
              </a:spcBef>
            </a:pPr>
            <a:r>
              <a:rPr lang="en-US" altLang="zh-CN" sz="1600" dirty="0">
                <a:latin typeface="微软雅黑" charset="-122"/>
                <a:ea typeface="微软雅黑" charset="-122"/>
              </a:rPr>
              <a:t>1944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年，冯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·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诺依曼参加原子弹的研制工作，涉及到极为困难的计算。</a:t>
            </a:r>
          </a:p>
          <a:p>
            <a:pPr>
              <a:lnSpc>
                <a:spcPts val="2100"/>
              </a:lnSpc>
              <a:spcBef>
                <a:spcPts val="900"/>
              </a:spcBef>
            </a:pPr>
            <a:r>
              <a:rPr lang="en-US" altLang="zh-CN" sz="1600" dirty="0">
                <a:latin typeface="微软雅黑" charset="-122"/>
                <a:ea typeface="微软雅黑" charset="-122"/>
              </a:rPr>
              <a:t>1944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年夏的一天，诺依曼巧遇美国弹道实验室的军方负责人戈尔斯坦，他正参与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ENIAC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的研制工作。</a:t>
            </a:r>
          </a:p>
          <a:p>
            <a:pPr>
              <a:lnSpc>
                <a:spcPts val="2100"/>
              </a:lnSpc>
              <a:spcBef>
                <a:spcPts val="900"/>
              </a:spcBef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冯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·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诺依曼被戈尔斯坦介绍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加入</a:t>
            </a:r>
            <a:r>
              <a:rPr lang="en-US" altLang="zh-CN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ENIAC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研制组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，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1945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年，在共同讨论的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基础上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，冯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·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诺依曼以“关于</a:t>
            </a:r>
            <a:r>
              <a:rPr lang="en-US" altLang="zh-CN" sz="16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EDVAC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的报告草案”为题，起草了长达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101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页的总结报告，发表了全新的“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存储程序通用电子计算机方案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”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。</a:t>
            </a:r>
          </a:p>
          <a:p>
            <a:pPr>
              <a:lnSpc>
                <a:spcPts val="2100"/>
              </a:lnSpc>
              <a:spcBef>
                <a:spcPts val="900"/>
              </a:spcBef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一向专搞理论研究的普林斯顿高等研究院批准让冯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·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诺依曼建造计算机，其依据就是这份报告。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6" y="1419622"/>
            <a:ext cx="2253854" cy="280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642827" y="4515966"/>
            <a:ext cx="61695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E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lectronic</a:t>
            </a:r>
            <a:r>
              <a:rPr lang="zh-CN" altLang="en-US" sz="18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D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iscrete </a:t>
            </a:r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V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ariable </a:t>
            </a:r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utomatic </a:t>
            </a:r>
            <a:r>
              <a:rPr lang="en-US" altLang="zh-CN" sz="1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</a:t>
            </a:r>
            <a:r>
              <a:rPr lang="en-US" altLang="zh-CN" sz="1800" b="1" dirty="0">
                <a:latin typeface="微软雅黑" charset="-122"/>
                <a:ea typeface="微软雅黑" charset="-122"/>
              </a:rPr>
              <a:t>omputer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95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451520" y="1534691"/>
            <a:ext cx="55435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1800"/>
              <a:t>    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875795"/>
            <a:ext cx="6737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诺依曼结构的主要思想</a:t>
            </a:r>
            <a:endParaRPr lang="zh-CN" altLang="en-US" b="1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1520" y="1283804"/>
            <a:ext cx="8676456" cy="352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914400" indent="-4572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AutoNum type="arabicPeriod"/>
            </a:pP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计算机应由</a:t>
            </a:r>
            <a:r>
              <a:rPr kumimoji="1" lang="zh-CN" altLang="en-US" sz="165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运算器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5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5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5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输入设备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zh-CN" altLang="en-US" sz="165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输出设备</a:t>
            </a:r>
            <a:r>
              <a:rPr kumimoji="1"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五个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基本部件组成。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AutoNum type="arabicPeriod"/>
            </a:pP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各基本部件的功能是：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不仅能存放数据，而且也能存放指令，形式上两者没有区别，但计算机应能区分数据还是指令；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应能自动执行指令；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运算器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应能进行加/减/乘/除四种基本算术运算，并且也能进行一些逻辑运算和附加运算；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操作人员可以通过</a:t>
            </a: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输入设备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输出设备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和主机进行通信。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AutoNum type="arabicPeriod"/>
            </a:pP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内部以</a:t>
            </a:r>
            <a:r>
              <a:rPr kumimoji="1" lang="zh-CN" altLang="en-US" sz="1650" b="1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二进制表示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指令和数据。每条指令由操作码和地址码两部分组成。操作码指出操作类型，地址码指出操作数的地址。由一串指令组成程序。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AutoNum type="arabicPeriod"/>
            </a:pP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zh-CN" altLang="en-US" sz="1650" b="1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存储程序</a:t>
            </a:r>
            <a:r>
              <a:rPr kumimoji="1" lang="zh-CN" altLang="en-US" sz="1650" dirty="0">
                <a:solidFill>
                  <a:srgbClr val="FF33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工作方式。</a:t>
            </a:r>
          </a:p>
        </p:txBody>
      </p:sp>
    </p:spTree>
    <p:extLst>
      <p:ext uri="{BB962C8B-B14F-4D97-AF65-F5344CB8AC3E}">
        <p14:creationId xmlns:p14="http://schemas.microsoft.com/office/powerpoint/2010/main" val="27136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51520" y="873648"/>
            <a:ext cx="5910190" cy="33563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  <a:spcBef>
                <a:spcPct val="55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第二代：晶体管 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1958～64年</a:t>
            </a:r>
          </a:p>
          <a:p>
            <a:pPr lvl="1">
              <a:lnSpc>
                <a:spcPct val="13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元器件：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逻辑元件采用晶体管，内存由磁芯构成，外存为磁鼓与磁带。 </a:t>
            </a:r>
          </a:p>
          <a:p>
            <a:pPr lvl="1">
              <a:lnSpc>
                <a:spcPct val="13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变址，浮点运算，多路存储器，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处理机，中央交换结构(非总线结构)。</a:t>
            </a:r>
          </a:p>
          <a:p>
            <a:pPr lvl="1">
              <a:lnSpc>
                <a:spcPct val="13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软件：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使用高级语言，提供了系统软件。</a:t>
            </a:r>
          </a:p>
          <a:p>
            <a:pPr lvl="1">
              <a:lnSpc>
                <a:spcPct val="13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代表机种：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IBM 7094 (scientific)、1401 (business)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DEC PDP-1</a:t>
            </a: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Picture 5" descr="PDP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57" y="2800800"/>
            <a:ext cx="2106215" cy="182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267028" y="4629558"/>
            <a:ext cx="1257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1600">
                <a:latin typeface="Microsoft YaHei" charset="-122"/>
                <a:ea typeface="Microsoft YaHei" charset="-122"/>
                <a:cs typeface="Microsoft YaHei" charset="-122"/>
              </a:rPr>
              <a:t>DEC PDP-1</a:t>
            </a:r>
            <a:endParaRPr lang="en-US" altLang="zh-CN" sz="18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7" descr="TR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/>
          <a:stretch>
            <a:fillRect/>
          </a:stretch>
        </p:blipFill>
        <p:spPr bwMode="auto">
          <a:xfrm>
            <a:off x="6244457" y="913551"/>
            <a:ext cx="970360" cy="183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297564" y="1474749"/>
            <a:ext cx="11288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晶体管：</a:t>
            </a:r>
          </a:p>
          <a:p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Transistor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2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61615" y="918041"/>
            <a:ext cx="7904490" cy="2846784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第三代：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SSI/MSI 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1965～1971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元器件：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逻辑元件与主存储器均由集成电路（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IC）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实现 。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微程序控制，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Cache，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虚拟存储器，流水线等。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代表机种：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IBM 360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DEC PDP-8（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大/巨型机与小型机同时发展 ）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巨型机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(Supercomputer)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Cray-1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大型机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(Mainframe)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IBM360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小型机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(Minicomputer)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DEC PDP-8</a:t>
            </a: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7" descr="cray_1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18" y="2721035"/>
            <a:ext cx="1944216" cy="214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728761" y="3579862"/>
            <a:ext cx="9476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en-US" altLang="zh-CN" sz="1800" b="1">
                <a:latin typeface="Microsoft YaHei" charset="-122"/>
                <a:ea typeface="Microsoft YaHei" charset="-122"/>
                <a:cs typeface="Microsoft YaHei" charset="-122"/>
              </a:rPr>
              <a:t>Cray-1</a:t>
            </a:r>
          </a:p>
        </p:txBody>
      </p:sp>
    </p:spTree>
    <p:extLst>
      <p:ext uri="{BB962C8B-B14F-4D97-AF65-F5344CB8AC3E}">
        <p14:creationId xmlns:p14="http://schemas.microsoft.com/office/powerpoint/2010/main" val="188799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61615" y="879132"/>
            <a:ext cx="7904490" cy="448573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IBM System/360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系列计算机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1560" y="1323761"/>
            <a:ext cx="4032448" cy="2676423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IBM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公司于1964年研制成功</a:t>
            </a:r>
          </a:p>
          <a:p>
            <a:pPr>
              <a:spcBef>
                <a:spcPct val="4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引入“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兼容机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系列机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概念</a:t>
            </a:r>
          </a:p>
          <a:p>
            <a:pPr lvl="1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兼容机的特征 ：</a:t>
            </a:r>
          </a:p>
          <a:p>
            <a:pPr lvl="2"/>
            <a:r>
              <a:rPr lang="zh-CN" altLang="en-US" sz="15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相同的或相似的指令集</a:t>
            </a:r>
          </a:p>
          <a:p>
            <a:pPr lvl="2"/>
            <a:r>
              <a:rPr lang="zh-CN" altLang="en-US" sz="15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相同或相似的操作系统</a:t>
            </a:r>
          </a:p>
          <a:p>
            <a:pPr lvl="2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更高的速度</a:t>
            </a:r>
          </a:p>
          <a:p>
            <a:pPr lvl="2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更多的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端口数</a:t>
            </a:r>
          </a:p>
          <a:p>
            <a:pPr lvl="2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更大的内存容量</a:t>
            </a:r>
          </a:p>
          <a:p>
            <a:pPr lvl="2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更高的价格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36608" y="4045009"/>
            <a:ext cx="38633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低端机指令集是高端机的一个子集，称为“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向后兼容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”。原来机器上的程序可以不改动而在新机器上运行，但性能不同。</a:t>
            </a:r>
          </a:p>
        </p:txBody>
      </p:sp>
      <p:pic>
        <p:nvPicPr>
          <p:cNvPr id="12" name="Picture 5" descr="360_mod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63" y="1026731"/>
            <a:ext cx="2633663" cy="255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321554" y="3630852"/>
            <a:ext cx="1152880" cy="369332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en-US" altLang="zh-CN" sz="1800" b="1">
                <a:latin typeface="Microsoft YaHei" charset="-122"/>
                <a:ea typeface="Microsoft YaHei" charset="-122"/>
                <a:cs typeface="Microsoft YaHei" charset="-122"/>
              </a:rPr>
              <a:t>IBM 360</a:t>
            </a:r>
            <a:endParaRPr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911470" y="4094136"/>
            <a:ext cx="3530203" cy="67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rtl="1">
              <a:spcBef>
                <a:spcPct val="3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问题1：引入“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兼容机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”有什么好处？</a:t>
            </a:r>
          </a:p>
          <a:p>
            <a:pPr rtl="1">
              <a:spcBef>
                <a:spcPct val="3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问题2：保持“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”的关键是什么？</a:t>
            </a:r>
          </a:p>
        </p:txBody>
      </p:sp>
    </p:spTree>
    <p:extLst>
      <p:ext uri="{BB962C8B-B14F-4D97-AF65-F5344CB8AC3E}">
        <p14:creationId xmlns:p14="http://schemas.microsoft.com/office/powerpoint/2010/main" val="122733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61615" y="879132"/>
            <a:ext cx="7904490" cy="448573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DEC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公司的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PDP-8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机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1436489"/>
            <a:ext cx="7776864" cy="2863453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同在64年出现。与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IBM 360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相比，价格更低、更小巧，因而被称为小型机（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Minicomputer）</a:t>
            </a:r>
          </a:p>
          <a:p>
            <a:pPr marL="257175" indent="-257175">
              <a:lnSpc>
                <a:spcPct val="120000"/>
              </a:lnSpc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PDP-8“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创造了小型机概念，并使之成为数十亿美元的工业”，使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DEC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成为了最大的小型机制造商。</a:t>
            </a:r>
          </a:p>
          <a:p>
            <a:pPr marL="257175" indent="-257175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主要特点：首次采用总线结构。</a:t>
            </a:r>
          </a:p>
          <a:p>
            <a:pPr marL="257175" indent="-257175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   具有高度的灵活性，允许将模块插入总线以形成各种配置。</a:t>
            </a:r>
          </a:p>
        </p:txBody>
      </p:sp>
    </p:spTree>
    <p:extLst>
      <p:ext uri="{BB962C8B-B14F-4D97-AF65-F5344CB8AC3E}">
        <p14:creationId xmlns:p14="http://schemas.microsoft.com/office/powerpoint/2010/main" val="1934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61615" y="879132"/>
            <a:ext cx="7904490" cy="448573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PDP–8/E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计算机系统框图</a:t>
            </a:r>
          </a:p>
        </p:txBody>
      </p:sp>
      <p:pic>
        <p:nvPicPr>
          <p:cNvPr id="5" name="Picture 3" descr="PDP-8计算机总线结构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2" y="1683329"/>
            <a:ext cx="5420072" cy="221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9552" y="3858602"/>
            <a:ext cx="3338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800" b="1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总线结构”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有什么好处？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76264" y="4253514"/>
            <a:ext cx="80721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可扩充性好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（允许将新的符合标准的模块插入总线形成各种配置）、节省器件，体积小，价格便宜。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1560" y="1410330"/>
            <a:ext cx="7920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Omnibus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总线包含了96个独立的信号通道，用以传送控制、地址和数据信号。</a:t>
            </a:r>
          </a:p>
        </p:txBody>
      </p:sp>
    </p:spTree>
    <p:extLst>
      <p:ext uri="{BB962C8B-B14F-4D97-AF65-F5344CB8AC3E}">
        <p14:creationId xmlns:p14="http://schemas.microsoft.com/office/powerpoint/2010/main" val="72012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课程介绍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62144" y="796400"/>
            <a:ext cx="6370837" cy="59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课程内容在计算机系统中位置</a:t>
            </a:r>
            <a:endParaRPr lang="zh-CN" altLang="en-US" sz="18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491630"/>
            <a:ext cx="5760640" cy="2880320"/>
          </a:xfrm>
          <a:prstGeom prst="rect">
            <a:avLst/>
          </a:prstGeom>
        </p:spPr>
      </p:pic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755576" y="4443958"/>
            <a:ext cx="8068498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50" b="1" dirty="0">
                <a:solidFill>
                  <a:srgbClr val="630D5F"/>
                </a:solidFill>
                <a:latin typeface="微软雅黑" charset="-122"/>
                <a:ea typeface="微软雅黑" charset="-122"/>
              </a:rPr>
              <a:t>计算机系统的“基石”，计算机软件的“立足点”，</a:t>
            </a:r>
            <a:r>
              <a:rPr lang="zh-CN" altLang="en-US" sz="165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属于计算机系统核心技术内容</a:t>
            </a:r>
          </a:p>
        </p:txBody>
      </p:sp>
      <p:sp>
        <p:nvSpPr>
          <p:cNvPr id="4" name="椭圆 3"/>
          <p:cNvSpPr/>
          <p:nvPr/>
        </p:nvSpPr>
        <p:spPr>
          <a:xfrm>
            <a:off x="2655292" y="2571750"/>
            <a:ext cx="518457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1362022" y="2859782"/>
            <a:ext cx="1872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1945532" y="1563638"/>
            <a:ext cx="0" cy="1296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1945532" y="2859782"/>
            <a:ext cx="0" cy="1224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33381" y="2067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33380" y="32871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</a:p>
        </p:txBody>
      </p:sp>
    </p:spTree>
    <p:extLst>
      <p:ext uri="{BB962C8B-B14F-4D97-AF65-F5344CB8AC3E}">
        <p14:creationId xmlns:p14="http://schemas.microsoft.com/office/powerpoint/2010/main" val="5803539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79512" y="897136"/>
            <a:ext cx="8640960" cy="3402806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spcBef>
                <a:spcPct val="25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第四代：大规模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超大规模集成电路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1972～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至今</a:t>
            </a:r>
          </a:p>
          <a:p>
            <a:pPr marL="557213" lvl="1" indent="-214313">
              <a:spcBef>
                <a:spcPct val="25000"/>
              </a:spcBef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微处理器和半导体存储器技术发展迅猛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，微型计算机出现。使计算机以办公设备和个人电脑的方式走向普通用户。</a:t>
            </a:r>
          </a:p>
          <a:p>
            <a:pPr marL="857250" lvl="2" indent="-171450">
              <a:spcBef>
                <a:spcPct val="25000"/>
              </a:spcBef>
              <a:buFont typeface="Arial" pitchFamily="34" charset="0"/>
              <a:buNone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半导体存储器</a:t>
            </a:r>
          </a:p>
          <a:p>
            <a:pPr marL="857250" lvl="2" indent="-171450">
              <a:spcBef>
                <a:spcPct val="2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70年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Fairchild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公司生产出第一个相对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大容量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半导体存储器</a:t>
            </a:r>
          </a:p>
          <a:p>
            <a:pPr marL="857250" lvl="2" indent="-171450">
              <a:spcBef>
                <a:spcPct val="2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74年位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价格低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于磁芯的半导体存储器出现，并快速下跌</a:t>
            </a:r>
          </a:p>
          <a:p>
            <a:pPr marL="857250" lvl="2" indent="-171450">
              <a:spcBef>
                <a:spcPct val="2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从70年起，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存储密度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呈4倍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提高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（几乎是每3年）</a:t>
            </a:r>
          </a:p>
          <a:p>
            <a:pPr marL="857250" lvl="2" indent="-171450">
              <a:spcBef>
                <a:spcPct val="25000"/>
              </a:spcBef>
              <a:buFont typeface="Arial" pitchFamily="34" charset="0"/>
              <a:buNone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微处理器</a:t>
            </a:r>
          </a:p>
          <a:p>
            <a:pPr marL="857250" lvl="2" indent="-171450">
              <a:spcBef>
                <a:spcPct val="25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微处理器芯片密度不断增加，使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中所有元件放在一块芯片上成为可能。71年开发出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第一个微处理器芯片4004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marL="557213" lvl="1" indent="-214313">
              <a:spcBef>
                <a:spcPct val="25000"/>
              </a:spcBef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共享存储器，分布式存储器及大规模并行处理系统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512887" y="4291231"/>
            <a:ext cx="83075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以后几代（标准、意见不一） 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（注：有称第四代是超大规模集成电路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VLSI，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从80年代开始；也有称第四代是大规模集成电路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LSI，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从72年开始；有的又分成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时代和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VLSI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时代）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计算机的发展历程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97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计算机系统概述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1323221"/>
            <a:ext cx="6370837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计算机的发展历程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计算机系统的基本组成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计算机系统层次结构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程序开发与执行过程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计算机系统性能评价</a:t>
            </a:r>
          </a:p>
        </p:txBody>
      </p:sp>
    </p:spTree>
    <p:extLst>
      <p:ext uri="{BB962C8B-B14F-4D97-AF65-F5344CB8AC3E}">
        <p14:creationId xmlns:p14="http://schemas.microsoft.com/office/powerpoint/2010/main" val="119897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1520" y="1059582"/>
            <a:ext cx="8424936" cy="3384376"/>
          </a:xfrm>
          <a:prstGeom prst="rect">
            <a:avLst/>
          </a:prstGeom>
        </p:spPr>
        <p:txBody>
          <a:bodyPr vert="horz" lIns="91426" tIns="45712" rIns="91426" bIns="45712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什么是计算机？</a:t>
            </a: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计算机是一种能对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数字化信息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自动、高速算术和逻辑运算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的处理装置。</a:t>
            </a:r>
          </a:p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计算机系统有硬件和软件两部分组成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：具体物理装置的总称（如芯片、板卡、外设、电缆等）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：运行在硬件上的程序和数据以及相关的文档。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程序：指挥计算机如何操作的指令序列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数据：指令操作的对象</a:t>
            </a:r>
          </a:p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计算机实现的所有任务都是通过执行一条一条指令完成的！</a:t>
            </a:r>
          </a:p>
        </p:txBody>
      </p:sp>
    </p:spTree>
    <p:extLst>
      <p:ext uri="{BB962C8B-B14F-4D97-AF65-F5344CB8AC3E}">
        <p14:creationId xmlns:p14="http://schemas.microsoft.com/office/powerpoint/2010/main" val="1376216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1520" y="1491630"/>
            <a:ext cx="8568952" cy="2664296"/>
          </a:xfrm>
          <a:prstGeom prst="rect">
            <a:avLst/>
          </a:prstGeom>
        </p:spPr>
        <p:txBody>
          <a:bodyPr vert="horz" lIns="91426" tIns="45712" rIns="91426" bIns="45712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诺依曼结构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：计算机由运算器、控制器、存储器、输入设备、输出设备构成。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现代计算机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：把运算器、控制器和各类寄存器等互连在一个中央处理器中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(CPU)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中央处理器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：核心部件，用于指令执行；包含数据通路和控制器。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存储器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：分为内存和外存。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外部设备和设备控制器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：外设通过设备控制器连接到主机上。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总线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：传输信息的介质，用于在部件之间传输信息。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计算机系统的硬件组成</a:t>
            </a:r>
            <a:endParaRPr lang="zh-CN" altLang="en-US" sz="2000" b="1" dirty="0">
              <a:solidFill>
                <a:schemeClr val="accent2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27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计算机系统的硬件组成</a:t>
            </a:r>
            <a:endParaRPr lang="zh-CN" altLang="en-US" sz="2000" b="1" dirty="0">
              <a:solidFill>
                <a:schemeClr val="accent2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280" b="10086"/>
          <a:stretch/>
        </p:blipFill>
        <p:spPr>
          <a:xfrm>
            <a:off x="278971" y="1383398"/>
            <a:ext cx="5984980" cy="33745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552" y="1563638"/>
            <a:ext cx="2448272" cy="1507015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5192961" y="2528978"/>
            <a:ext cx="819199" cy="54167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flipH="1" flipV="1">
            <a:off x="539549" y="4155926"/>
            <a:ext cx="4653409" cy="63776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56176" y="1315670"/>
            <a:ext cx="2664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通过处理器总线、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桥接器等与主存储器和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设备交换信息；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主存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：通过存储器总线、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桥接器与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设备交换信息；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设备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：通过各自的外设控制器连到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总线上。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84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中央处理器（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CPU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280" b="10086"/>
          <a:stretch/>
        </p:blipFill>
        <p:spPr>
          <a:xfrm>
            <a:off x="278971" y="1383398"/>
            <a:ext cx="5984980" cy="33745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552" y="1563638"/>
            <a:ext cx="2448272" cy="1507015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52120" y="1347614"/>
            <a:ext cx="3096344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数据通路：</a:t>
            </a:r>
            <a:endParaRPr kumimoji="1"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500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算术逻辑部件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ALU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：执行算术和逻辑运算等操作；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通用寄存器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：暂存指令所用的操作数或执行结果。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控制器：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对指令进行译码，生成相应的控制信号，控制数据通路进行正确操作。</a:t>
            </a:r>
          </a:p>
        </p:txBody>
      </p:sp>
      <p:sp>
        <p:nvSpPr>
          <p:cNvPr id="10" name="矩形 9"/>
          <p:cNvSpPr/>
          <p:nvPr/>
        </p:nvSpPr>
        <p:spPr>
          <a:xfrm>
            <a:off x="2483768" y="1743878"/>
            <a:ext cx="432048" cy="611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03648" y="1779662"/>
            <a:ext cx="720080" cy="53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1560" y="1923678"/>
            <a:ext cx="720080" cy="288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96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存储器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280" b="10086"/>
          <a:stretch/>
        </p:blipFill>
        <p:spPr>
          <a:xfrm>
            <a:off x="278971" y="1383398"/>
            <a:ext cx="5984980" cy="33745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flipH="1">
            <a:off x="5192961" y="2528978"/>
            <a:ext cx="819199" cy="54167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flipH="1">
            <a:off x="4373761" y="3507854"/>
            <a:ext cx="819199" cy="576064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63951" y="2193490"/>
            <a:ext cx="25565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内存：</a:t>
            </a:r>
            <a:endParaRPr kumimoji="1"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主存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高速缓存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Wingdings" charset="2"/>
              <a:buChar char="Ø"/>
            </a:pPr>
            <a:endParaRPr kumimoji="1" lang="en-US" altLang="zh-CN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外存：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磁盘存储器、固态硬盘等。</a:t>
            </a:r>
          </a:p>
        </p:txBody>
      </p:sp>
    </p:spTree>
    <p:extLst>
      <p:ext uri="{BB962C8B-B14F-4D97-AF65-F5344CB8AC3E}">
        <p14:creationId xmlns:p14="http://schemas.microsoft.com/office/powerpoint/2010/main" val="79728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总线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280" b="10086"/>
          <a:stretch/>
        </p:blipFill>
        <p:spPr>
          <a:xfrm>
            <a:off x="278971" y="1383398"/>
            <a:ext cx="5984980" cy="33745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84168" y="1707654"/>
            <a:ext cx="27960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、主存、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kumimoji="1"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总线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互连；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各类总线及总线接口部件、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桥接线、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扩展槽、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控制器、显示适配器等互连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，用于数据传输和缓存任务。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67744" y="2571750"/>
            <a:ext cx="1244082" cy="432048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67944" y="2563315"/>
            <a:ext cx="1244082" cy="432048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95535" y="3147813"/>
            <a:ext cx="5868415" cy="404429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9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617" b="2365"/>
          <a:stretch/>
        </p:blipFill>
        <p:spPr>
          <a:xfrm>
            <a:off x="1187624" y="915566"/>
            <a:ext cx="667874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7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727684" y="915566"/>
            <a:ext cx="6408712" cy="3535648"/>
            <a:chOff x="1331119" y="363109"/>
            <a:chExt cx="8162091" cy="450297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119" y="670322"/>
              <a:ext cx="6269831" cy="419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874963" y="363109"/>
              <a:ext cx="1810132" cy="28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1" dirty="0">
                  <a:latin typeface="Microsoft YaHei" charset="-122"/>
                  <a:ea typeface="Microsoft YaHei" charset="-122"/>
                  <a:cs typeface="Microsoft YaHei" charset="-122"/>
                </a:rPr>
                <a:t>CPU</a:t>
              </a:r>
              <a:r>
                <a:rPr lang="zh-CN" altLang="en-US" sz="1800" b="1" dirty="0">
                  <a:latin typeface="Microsoft YaHei" charset="-122"/>
                  <a:ea typeface="Microsoft YaHei" charset="-122"/>
                  <a:cs typeface="Microsoft YaHei" charset="-122"/>
                </a:rPr>
                <a:t>芯片插座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6756553" y="785376"/>
              <a:ext cx="0" cy="82075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7685095" y="3736485"/>
              <a:ext cx="1808115" cy="45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800" b="1" dirty="0">
                  <a:latin typeface="Microsoft YaHei" charset="-122"/>
                  <a:ea typeface="Microsoft YaHei" charset="-122"/>
                  <a:cs typeface="Microsoft YaHei" charset="-122"/>
                </a:rPr>
                <a:t>内存条插槽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 flipV="1">
              <a:off x="7047600" y="3966719"/>
              <a:ext cx="75730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950833" y="363109"/>
              <a:ext cx="1716881" cy="35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just">
                <a:lnSpc>
                  <a:spcPct val="96000"/>
                </a:lnSpc>
              </a:pPr>
              <a:r>
                <a:rPr lang="en-US" altLang="zh-CN" sz="1800" b="1" dirty="0">
                  <a:latin typeface="Microsoft YaHei" charset="-122"/>
                  <a:ea typeface="Microsoft YaHei" charset="-122"/>
                  <a:cs typeface="Microsoft YaHei" charset="-122"/>
                </a:rPr>
                <a:t>PCI</a:t>
              </a:r>
              <a:r>
                <a:rPr lang="zh-CN" altLang="en-US" sz="1800" b="1" dirty="0">
                  <a:latin typeface="Microsoft YaHei" charset="-122"/>
                  <a:ea typeface="Microsoft YaHei" charset="-122"/>
                  <a:cs typeface="Microsoft YaHei" charset="-122"/>
                </a:rPr>
                <a:t>总线插槽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2761060" y="785376"/>
              <a:ext cx="133" cy="93983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907704" y="4501378"/>
            <a:ext cx="4608512" cy="34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lnSpc>
                <a:spcPct val="96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台式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个人计算机主板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25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课程介绍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796400"/>
            <a:ext cx="6370837" cy="59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本课程与其他课程的关系</a:t>
            </a:r>
            <a:endParaRPr lang="zh-CN" altLang="en-US" sz="18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288828" y="1497013"/>
            <a:ext cx="3169444" cy="2814638"/>
            <a:chOff x="85" y="637"/>
            <a:chExt cx="2662" cy="2364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85" y="891"/>
              <a:ext cx="2662" cy="2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算法</a:t>
              </a: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85" y="2204"/>
              <a:ext cx="2662" cy="24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功能部件</a:t>
              </a:r>
              <a:r>
                <a:rPr lang="en-US" altLang="zh-CN" sz="1500" b="1">
                  <a:latin typeface="Arial" charset="0"/>
                </a:rPr>
                <a:t>/RTL</a:t>
              </a:r>
              <a:endParaRPr lang="en-US" altLang="zh-CN" sz="1500">
                <a:latin typeface="Arial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85" y="637"/>
              <a:ext cx="2657" cy="2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应用 </a:t>
              </a:r>
              <a:r>
                <a:rPr lang="en-US" altLang="zh-CN" sz="1500" b="1">
                  <a:latin typeface="Arial" charset="0"/>
                </a:rPr>
                <a:t>(</a:t>
              </a:r>
              <a:r>
                <a:rPr lang="zh-CN" altLang="en-US" sz="1500" b="1">
                  <a:latin typeface="Arial" charset="0"/>
                </a:rPr>
                <a:t>问题</a:t>
              </a:r>
              <a:r>
                <a:rPr lang="en-US" altLang="zh-CN" sz="1500" b="1">
                  <a:latin typeface="Arial" charset="0"/>
                </a:rPr>
                <a:t>)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85" y="1653"/>
              <a:ext cx="2662" cy="29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指令集体系结构</a:t>
              </a:r>
              <a:r>
                <a:rPr lang="zh-CN" altLang="en-US" sz="1500">
                  <a:latin typeface="Arial" charset="0"/>
                </a:rPr>
                <a:t> </a:t>
              </a:r>
              <a:r>
                <a:rPr lang="en-US" altLang="zh-CN" sz="1500" dirty="0">
                  <a:latin typeface="Arial" charset="0"/>
                </a:rPr>
                <a:t>(</a:t>
              </a:r>
              <a:r>
                <a:rPr lang="en-US" altLang="zh-CN" sz="1500" b="1" dirty="0">
                  <a:latin typeface="Arial" charset="0"/>
                </a:rPr>
                <a:t>ISA</a:t>
              </a:r>
              <a:r>
                <a:rPr lang="en-US" altLang="zh-CN" sz="1500" dirty="0">
                  <a:latin typeface="Arial" charset="0"/>
                </a:rPr>
                <a:t>)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85" y="1399"/>
              <a:ext cx="2655" cy="25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操作系统</a:t>
              </a:r>
              <a:r>
                <a:rPr lang="en-US" altLang="zh-CN" sz="1500" b="1">
                  <a:latin typeface="Arial" charset="0"/>
                </a:rPr>
                <a:t>/</a:t>
              </a:r>
              <a:r>
                <a:rPr lang="zh-CN" altLang="en-US" sz="1500" b="1">
                  <a:latin typeface="Arial" charset="0"/>
                </a:rPr>
                <a:t>虚拟机</a:t>
              </a: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85" y="1950"/>
              <a:ext cx="2662" cy="25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微体系结构</a:t>
              </a: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85" y="2712"/>
              <a:ext cx="2662" cy="2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器件</a:t>
              </a: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85" y="1145"/>
              <a:ext cx="2662" cy="2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编程 </a:t>
              </a:r>
              <a:r>
                <a:rPr lang="en-US" altLang="zh-CN" sz="1500" b="1">
                  <a:latin typeface="Arial" charset="0"/>
                </a:rPr>
                <a:t>(</a:t>
              </a:r>
              <a:r>
                <a:rPr lang="zh-CN" altLang="en-US" sz="1500" b="1">
                  <a:latin typeface="Arial" charset="0"/>
                </a:rPr>
                <a:t>语言</a:t>
              </a:r>
              <a:r>
                <a:rPr lang="en-US" altLang="zh-CN" sz="1500" b="1">
                  <a:latin typeface="Arial" charset="0"/>
                </a:rPr>
                <a:t>)</a:t>
              </a: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85" y="2458"/>
              <a:ext cx="2662" cy="24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 anchor="ctr"/>
            <a:lstStyle>
              <a:lvl1pPr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 defTabSz="820738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500" b="1">
                  <a:latin typeface="Arial" charset="0"/>
                </a:rPr>
                <a:t>电路</a:t>
              </a:r>
            </a:p>
          </p:txBody>
        </p:sp>
      </p:grp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60303" y="4352133"/>
            <a:ext cx="253245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500" b="1">
                <a:latin typeface="Microsoft YaHei" charset="-122"/>
                <a:ea typeface="Microsoft YaHei" charset="-122"/>
                <a:cs typeface="Microsoft YaHei" charset="-122"/>
              </a:rPr>
              <a:t>    计算机系统的抽象层</a:t>
            </a: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4499992" y="3686574"/>
            <a:ext cx="2757488" cy="660797"/>
            <a:chOff x="2908" y="2443"/>
            <a:chExt cx="2098" cy="555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908" y="2727"/>
              <a:ext cx="209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逻辑电路设计者视角</a:t>
              </a:r>
              <a:endParaRPr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3475" y="2443"/>
              <a:ext cx="0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320333" y="3812779"/>
            <a:ext cx="2608659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350">
                <a:latin typeface="Microsoft YaHei" charset="-122"/>
                <a:ea typeface="Microsoft YaHei" charset="-122"/>
                <a:cs typeface="Microsoft YaHei" charset="-122"/>
              </a:rPr>
              <a:t>布尔逻辑与基本部件</a:t>
            </a:r>
          </a:p>
        </p:txBody>
      </p: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4601196" y="2668588"/>
            <a:ext cx="3496865" cy="1147763"/>
            <a:chOff x="2823" y="1621"/>
            <a:chExt cx="2937" cy="964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2823" y="2042"/>
              <a:ext cx="255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50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程序员与架构师双视角</a:t>
              </a:r>
              <a:endParaRPr lang="en-US" altLang="zh-CN" sz="15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3683" y="1621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682" y="1735"/>
              <a:ext cx="2078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n-US" altLang="zh-CN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ISA</a:t>
              </a:r>
              <a:r>
                <a:rPr lang="zh-CN" altLang="en-US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及其与以下内容的关系：</a:t>
              </a:r>
            </a:p>
            <a:p>
              <a:pPr eaLnBrk="1" hangingPunct="1">
                <a:lnSpc>
                  <a:spcPct val="85000"/>
                </a:lnSpc>
              </a:pPr>
              <a:r>
                <a:rPr lang="zh-CN" altLang="en-US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操作系统</a:t>
              </a:r>
              <a:r>
                <a:rPr lang="en-US" altLang="zh-CN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\ </a:t>
              </a:r>
              <a:r>
                <a:rPr lang="zh-CN" altLang="en-US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编译器 </a:t>
              </a:r>
              <a:r>
                <a:rPr lang="en-US" altLang="zh-CN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\ </a:t>
              </a:r>
              <a:r>
                <a:rPr lang="zh-CN" altLang="en-US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程序设计</a:t>
              </a:r>
            </a:p>
          </p:txBody>
        </p: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3696" y="2273"/>
              <a:ext cx="1189" cy="312"/>
              <a:chOff x="3730" y="2302"/>
              <a:chExt cx="1138" cy="312"/>
            </a:xfrm>
          </p:grpSpPr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3730" y="2331"/>
                <a:ext cx="0" cy="2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3730" y="2302"/>
                <a:ext cx="113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350" b="1" dirty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CPU</a:t>
                </a:r>
                <a:r>
                  <a:rPr lang="zh-CN" altLang="en-US" sz="1350" b="1" dirty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设计、性能</a:t>
                </a:r>
                <a:endParaRPr lang="en-US" altLang="zh-CN" sz="135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1187624" y="2532858"/>
            <a:ext cx="3490913" cy="1148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endParaRPr lang="zh-CN" altLang="en-US" sz="1050"/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567858" y="2129235"/>
            <a:ext cx="3071813" cy="608410"/>
            <a:chOff x="2937" y="1310"/>
            <a:chExt cx="2183" cy="511"/>
          </a:xfrm>
        </p:grpSpPr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2937" y="1310"/>
              <a:ext cx="218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dirty="0">
                  <a:latin typeface="Microsoft YaHei" charset="-122"/>
                  <a:ea typeface="Microsoft YaHei" charset="-122"/>
                  <a:cs typeface="Microsoft YaHei" charset="-122"/>
                </a:rPr>
                <a:t>程序员视角</a:t>
              </a:r>
              <a:endParaRPr lang="en-US" altLang="zh-CN" sz="135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3475" y="1537"/>
              <a:ext cx="0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504" y="1508"/>
              <a:ext cx="11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 dirty="0">
                  <a:latin typeface="Microsoft YaHei" charset="-122"/>
                  <a:ea typeface="Microsoft YaHei" charset="-122"/>
                  <a:cs typeface="Microsoft YaHei" charset="-122"/>
                </a:rPr>
                <a:t>高级语言程序设计</a:t>
              </a:r>
            </a:p>
          </p:txBody>
        </p:sp>
      </p:grpSp>
      <p:grpSp>
        <p:nvGrpSpPr>
          <p:cNvPr id="31" name="Group 32"/>
          <p:cNvGrpSpPr>
            <a:grpSpLocks/>
          </p:cNvGrpSpPr>
          <p:nvPr/>
        </p:nvGrpSpPr>
        <p:grpSpPr bwMode="auto">
          <a:xfrm>
            <a:off x="4499993" y="1419622"/>
            <a:ext cx="2836069" cy="720479"/>
            <a:chOff x="2908" y="600"/>
            <a:chExt cx="2268" cy="663"/>
          </a:xfrm>
        </p:grpSpPr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2908" y="600"/>
              <a:ext cx="1417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5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用户视角</a:t>
              </a:r>
              <a:endParaRPr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3475" y="865"/>
              <a:ext cx="0" cy="3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Text Box 35"/>
            <p:cNvSpPr txBox="1">
              <a:spLocks noChangeArrowheads="1"/>
            </p:cNvSpPr>
            <p:nvPr/>
          </p:nvSpPr>
          <p:spPr bwMode="auto">
            <a:xfrm>
              <a:off x="3475" y="884"/>
              <a:ext cx="1701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350">
                  <a:latin typeface="Microsoft YaHei" charset="-122"/>
                  <a:ea typeface="Microsoft YaHei" charset="-122"/>
                  <a:cs typeface="Microsoft YaHei" charset="-122"/>
                </a:rPr>
                <a:t>对计算机系统大概了解</a:t>
              </a:r>
            </a:p>
          </p:txBody>
        </p:sp>
      </p:grpSp>
      <p:cxnSp>
        <p:nvCxnSpPr>
          <p:cNvPr id="35" name="直线箭头连接符 34"/>
          <p:cNvCxnSpPr/>
          <p:nvPr/>
        </p:nvCxnSpPr>
        <p:spPr>
          <a:xfrm flipV="1">
            <a:off x="1115616" y="1563638"/>
            <a:ext cx="0" cy="1296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1115616" y="2859782"/>
            <a:ext cx="0" cy="1224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67545" y="2067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67544" y="32871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</a:p>
        </p:txBody>
      </p:sp>
      <p:cxnSp>
        <p:nvCxnSpPr>
          <p:cNvPr id="39" name="直线连接符 38"/>
          <p:cNvCxnSpPr/>
          <p:nvPr/>
        </p:nvCxnSpPr>
        <p:spPr>
          <a:xfrm>
            <a:off x="467544" y="2859782"/>
            <a:ext cx="821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288827" y="4673773"/>
            <a:ext cx="5788395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先行课：</a:t>
            </a:r>
            <a:r>
              <a:rPr lang="zh-CN" altLang="en-US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概论、程设、高级程设、数电设计等 </a:t>
            </a:r>
          </a:p>
        </p:txBody>
      </p:sp>
      <p:sp>
        <p:nvSpPr>
          <p:cNvPr id="44" name="Rectangle 27"/>
          <p:cNvSpPr>
            <a:spLocks noChangeArrowheads="1"/>
          </p:cNvSpPr>
          <p:nvPr/>
        </p:nvSpPr>
        <p:spPr bwMode="auto">
          <a:xfrm flipH="1">
            <a:off x="8090808" y="1131590"/>
            <a:ext cx="657656" cy="34440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计算机组织结构：</a:t>
            </a:r>
            <a:endParaRPr lang="en-US" altLang="zh-CN" sz="165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构建</a:t>
            </a:r>
            <a:r>
              <a:rPr lang="zh-CN" altLang="en-US" sz="1650" b="1" dirty="0">
                <a:solidFill>
                  <a:schemeClr val="hlin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系统框架，以建立完整计算机系统概念</a:t>
            </a:r>
          </a:p>
        </p:txBody>
      </p:sp>
    </p:spTree>
    <p:extLst>
      <p:ext uri="{BB962C8B-B14F-4D97-AF65-F5344CB8AC3E}">
        <p14:creationId xmlns:p14="http://schemas.microsoft.com/office/powerpoint/2010/main" val="196669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个人计算机的硬件结构解剖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6"/>
          <a:stretch/>
        </p:blipFill>
        <p:spPr bwMode="auto">
          <a:xfrm>
            <a:off x="1428750" y="1323441"/>
            <a:ext cx="6343650" cy="369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1451372" y="2257772"/>
            <a:ext cx="1616869" cy="79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个人计算机由主机和外设组成</a:t>
            </a:r>
          </a:p>
          <a:p>
            <a:pPr algn="ctr">
              <a:spcBef>
                <a:spcPct val="50000"/>
              </a:spcBef>
            </a:pPr>
            <a:endParaRPr lang="zh-CN" altLang="en-US" sz="1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565612" y="2348913"/>
            <a:ext cx="1033463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>
                <a:latin typeface="Microsoft YaHei" charset="-122"/>
                <a:ea typeface="Microsoft YaHei" charset="-122"/>
                <a:cs typeface="Microsoft YaHei" charset="-122"/>
              </a:rPr>
              <a:t>主机中包含多个电路板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738688" y="2342591"/>
            <a:ext cx="1363265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>
                <a:latin typeface="Microsoft YaHei" charset="-122"/>
                <a:ea typeface="Microsoft YaHei" charset="-122"/>
                <a:cs typeface="Microsoft YaHei" charset="-122"/>
              </a:rPr>
              <a:t>每个电路板中有十几个集成电路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6147197" y="2469071"/>
            <a:ext cx="1260872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每个集成电路中有十几个模块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947172" y="4131101"/>
            <a:ext cx="1263254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>
                <a:latin typeface="Microsoft YaHei" charset="-122"/>
                <a:ea typeface="Microsoft YaHei" charset="-122"/>
                <a:cs typeface="Microsoft YaHei" charset="-122"/>
              </a:rPr>
              <a:t>每个模块中有上千万个单元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532995" y="4464952"/>
            <a:ext cx="1333500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>
                <a:latin typeface="Microsoft YaHei" charset="-122"/>
                <a:ea typeface="Microsoft YaHei" charset="-122"/>
                <a:cs typeface="Microsoft YaHei" charset="-122"/>
              </a:rPr>
              <a:t>每个单元中有十几个门电路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1417227" y="3221203"/>
            <a:ext cx="1481138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每个门电路实现基本的逻辑运算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451372" y="4213670"/>
            <a:ext cx="1446993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300">
                <a:latin typeface="Microsoft YaHei" charset="-122"/>
                <a:ea typeface="Microsoft YaHei" charset="-122"/>
                <a:cs typeface="Microsoft YaHei" charset="-122"/>
              </a:rPr>
              <a:t> 所有信息都用二进制编码表示</a:t>
            </a:r>
          </a:p>
        </p:txBody>
      </p:sp>
    </p:spTree>
    <p:extLst>
      <p:ext uri="{BB962C8B-B14F-4D97-AF65-F5344CB8AC3E}">
        <p14:creationId xmlns:p14="http://schemas.microsoft.com/office/powerpoint/2010/main" val="1255099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en-US" altLang="zh-CN" sz="2000" b="1" dirty="0">
                <a:latin typeface="微软雅黑" charset="-122"/>
                <a:ea typeface="微软雅黑" charset="-122"/>
              </a:rPr>
              <a:t>Pentium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4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处理器芯片的内部组成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187624" y="1464320"/>
            <a:ext cx="6523992" cy="3339678"/>
            <a:chOff x="1143000" y="1162298"/>
            <a:chExt cx="6825854" cy="4145756"/>
          </a:xfrm>
        </p:grpSpPr>
        <p:graphicFrame>
          <p:nvGraphicFramePr>
            <p:cNvPr id="1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1175755"/>
                </p:ext>
              </p:extLst>
            </p:nvPr>
          </p:nvGraphicFramePr>
          <p:xfrm>
            <a:off x="1143000" y="1162298"/>
            <a:ext cx="6825854" cy="4145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位图图像" r:id="rId4" imgW="9469172" imgH="5601482" progId="Paint.Picture">
                    <p:embed/>
                  </p:oleObj>
                </mc:Choice>
                <mc:Fallback>
                  <p:oleObj name="位图图像" r:id="rId4" imgW="9469172" imgH="5601482" progId="Paint.Picture">
                    <p:embed/>
                    <p:pic>
                      <p:nvPicPr>
                        <p:cNvPr id="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1162298"/>
                          <a:ext cx="6825854" cy="41457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cap="flat" cmpd="sng">
                              <a:solidFill>
                                <a:schemeClr val="tx1"/>
                              </a:solidFill>
                              <a:prstDash val="solid"/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032773" y="1449238"/>
              <a:ext cx="429815" cy="745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控制器</a:t>
              </a:r>
            </a:p>
          </p:txBody>
        </p: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6474619" y="1356369"/>
              <a:ext cx="613171" cy="210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控制器</a:t>
              </a: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5019676" y="2449363"/>
              <a:ext cx="1044179" cy="210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指令</a:t>
              </a:r>
              <a:r>
                <a:rPr lang="en-US" altLang="zh-CN" sz="1100" b="1">
                  <a:latin typeface="Microsoft YaHei" charset="-122"/>
                  <a:ea typeface="Microsoft YaHei" charset="-122"/>
                  <a:cs typeface="Microsoft YaHei" charset="-122"/>
                </a:rPr>
                <a:t>Cache</a:t>
              </a: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30566" y="2661293"/>
              <a:ext cx="675084" cy="420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  <a:r>
                <a:rPr lang="en-US" altLang="zh-CN" sz="1100" b="1">
                  <a:latin typeface="Microsoft YaHei" charset="-122"/>
                  <a:ea typeface="Microsoft YaHei" charset="-122"/>
                  <a:cs typeface="Microsoft YaHei" charset="-122"/>
                </a:rPr>
                <a:t>Cache</a:t>
              </a: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7324725" y="1773088"/>
              <a:ext cx="470297" cy="420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100" b="1">
                  <a:latin typeface="Microsoft YaHei" charset="-122"/>
                  <a:ea typeface="Microsoft YaHei" charset="-122"/>
                  <a:cs typeface="Microsoft YaHei" charset="-122"/>
                </a:rPr>
                <a:t>I/O</a:t>
              </a: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接口 </a:t>
              </a:r>
            </a:p>
          </p:txBody>
        </p: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5262562" y="2968475"/>
              <a:ext cx="1044179" cy="420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浮点数和多媒体处理</a:t>
              </a: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5598319" y="3980507"/>
              <a:ext cx="1044179" cy="210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控制器</a:t>
              </a: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5036344" y="4728219"/>
              <a:ext cx="1166813" cy="420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高级流水线和超线程支持</a:t>
              </a:r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auto">
            <a:xfrm>
              <a:off x="6475810" y="4859188"/>
              <a:ext cx="604838" cy="210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控制器</a:t>
              </a:r>
            </a:p>
          </p:txBody>
        </p:sp>
        <p:sp>
          <p:nvSpPr>
            <p:cNvPr id="33" name="Text Box 14"/>
            <p:cNvSpPr txBox="1">
              <a:spLocks noChangeArrowheads="1"/>
            </p:cNvSpPr>
            <p:nvPr/>
          </p:nvSpPr>
          <p:spPr bwMode="auto">
            <a:xfrm>
              <a:off x="6581775" y="3180406"/>
              <a:ext cx="439341" cy="420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整数处理</a:t>
              </a:r>
              <a:endParaRPr lang="en-US" altLang="zh-CN" sz="1100" b="1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7286625" y="3331616"/>
              <a:ext cx="552450" cy="1050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二级</a:t>
              </a:r>
              <a:r>
                <a:rPr lang="en-US" altLang="zh-CN" sz="1100" b="1">
                  <a:latin typeface="Microsoft YaHei" charset="-122"/>
                  <a:ea typeface="Microsoft YaHei" charset="-122"/>
                  <a:cs typeface="Microsoft YaHei" charset="-122"/>
                </a:rPr>
                <a:t>Cache</a:t>
              </a:r>
              <a:r>
                <a:rPr lang="zh-CN" altLang="en-US" sz="1100" b="1">
                  <a:latin typeface="Microsoft YaHei" charset="-122"/>
                  <a:ea typeface="Microsoft YaHei" charset="-122"/>
                  <a:cs typeface="Microsoft YaHei" charset="-122"/>
                </a:rPr>
                <a:t>和内存访问接口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7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计算机系统的基本组成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计算机软件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51520" y="1491630"/>
            <a:ext cx="8568952" cy="2664296"/>
          </a:xfrm>
          <a:prstGeom prst="rect">
            <a:avLst/>
          </a:prstGeom>
        </p:spPr>
        <p:txBody>
          <a:bodyPr vert="horz" lIns="91426" tIns="45712" rIns="91426" bIns="45712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应用软件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：专门为某种应用编写的程序（如电子邮件收发软件、视频播放软件、文字处理软件等）。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系统软件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：为有效、安全地</a:t>
            </a:r>
            <a:r>
              <a:rPr lang="zh-CN" altLang="en-US" sz="1800" b="1" u="sng" dirty="0">
                <a:latin typeface="Microsoft YaHei" charset="-122"/>
                <a:ea typeface="Microsoft YaHei" charset="-122"/>
                <a:cs typeface="Microsoft YaHei" charset="-122"/>
              </a:rPr>
              <a:t>使用和管理计算机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以及为</a:t>
            </a:r>
            <a:r>
              <a:rPr lang="zh-CN" altLang="en-US" sz="1800" b="1" u="sng" dirty="0">
                <a:latin typeface="Microsoft YaHei" charset="-122"/>
                <a:ea typeface="Microsoft YaHei" charset="-122"/>
                <a:cs typeface="Microsoft YaHei" charset="-122"/>
              </a:rPr>
              <a:t>开发和运行应用软件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而提供的各类软件；介于</a:t>
            </a:r>
            <a:r>
              <a:rPr lang="zh-CN" altLang="en-US" sz="1800" b="1" u="sng" dirty="0">
                <a:latin typeface="Microsoft YaHei" charset="-122"/>
                <a:ea typeface="Microsoft YaHei" charset="-122"/>
                <a:cs typeface="Microsoft YaHei" charset="-122"/>
              </a:rPr>
              <a:t>计算机硬件与应用软件之间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操作系统：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语言处理系统：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5000"/>
              </a:lnSpc>
              <a:spcBef>
                <a:spcPct val="30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数据库管理系统：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  <a:spcBef>
                <a:spcPct val="30000"/>
              </a:spcBef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50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计算机系统概述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1323221"/>
            <a:ext cx="6370837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计算机的发展历程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计算机系统的基本组成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计算机系统层次结构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程序开发与执行过程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计算机系统性能评价</a:t>
            </a:r>
          </a:p>
        </p:txBody>
      </p:sp>
    </p:spTree>
    <p:extLst>
      <p:ext uri="{BB962C8B-B14F-4D97-AF65-F5344CB8AC3E}">
        <p14:creationId xmlns:p14="http://schemas.microsoft.com/office/powerpoint/2010/main" val="196142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计算机系统层次结构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1" y="1347614"/>
            <a:ext cx="4032448" cy="35702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520" y="947504"/>
            <a:ext cx="673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计算机系统抽象层的转换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932040" y="1643484"/>
            <a:ext cx="374056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功能转换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800" b="1" u="sng" dirty="0">
                <a:latin typeface="Microsoft YaHei" charset="-122"/>
                <a:ea typeface="Microsoft YaHei" charset="-122"/>
                <a:cs typeface="Microsoft YaHei" charset="-122"/>
              </a:rPr>
              <a:t>上层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是下层的抽象，</a:t>
            </a:r>
            <a:r>
              <a:rPr lang="zh-CN" altLang="en-US" sz="1800" b="1" u="sng" dirty="0">
                <a:latin typeface="Microsoft YaHei" charset="-122"/>
                <a:ea typeface="Microsoft YaHei" charset="-122"/>
                <a:cs typeface="Microsoft YaHei" charset="-122"/>
              </a:rPr>
              <a:t>下层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是上层的实现，底层为上层提供支撑环境！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932040" y="2859782"/>
            <a:ext cx="3740561" cy="1445034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15000"/>
              </a:spcBef>
              <a:buNone/>
            </a:pPr>
            <a:r>
              <a:rPr lang="zh-CN" altLang="en-US" sz="18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程序执行</a:t>
            </a:r>
            <a:r>
              <a:rPr lang="zh-CN" altLang="en-US" sz="1800" b="1" dirty="0">
                <a:latin typeface="微软雅黑" charset="-122"/>
                <a:ea typeface="微软雅黑" charset="-122"/>
              </a:rPr>
              <a:t>：</a:t>
            </a:r>
            <a:endParaRPr lang="en-US" altLang="zh-CN" sz="1800" b="1" dirty="0">
              <a:latin typeface="微软雅黑" charset="-122"/>
              <a:ea typeface="微软雅黑" charset="-122"/>
            </a:endParaRPr>
          </a:p>
          <a:p>
            <a:pPr marL="0" indent="0">
              <a:spcBef>
                <a:spcPct val="15000"/>
              </a:spcBef>
              <a:buNone/>
            </a:pPr>
            <a:endParaRPr lang="en-US" altLang="zh-CN" sz="500" dirty="0">
              <a:latin typeface="微软雅黑" charset="-122"/>
              <a:ea typeface="微软雅黑" charset="-122"/>
            </a:endParaRPr>
          </a:p>
          <a:p>
            <a:pPr marL="0" indent="0">
              <a:spcBef>
                <a:spcPct val="15000"/>
              </a:spcBef>
              <a:buNone/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不仅取决于算法、程序编写，而且取决于语言处理系统、操作系统、指令集体系结构、微体系结构等。</a:t>
            </a:r>
          </a:p>
          <a:p>
            <a:pPr marL="0" indent="0">
              <a:lnSpc>
                <a:spcPct val="130000"/>
              </a:lnSpc>
              <a:spcBef>
                <a:spcPct val="30000"/>
              </a:spcBef>
              <a:buNone/>
            </a:pPr>
            <a:endParaRPr lang="en-US" altLang="zh-CN" sz="18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086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计算机系统层次结构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028219"/>
            <a:ext cx="889248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算法和程序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首先将应用问题转换为算法描述；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将算法转换为用编程语言描述的程序。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Wingdings" charset="2"/>
              <a:buChar char="Ø"/>
            </a:pPr>
            <a:endParaRPr lang="en-US" altLang="zh-CN" sz="1000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Arial" charset="0"/>
              <a:buChar char="•"/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编程语言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高级语言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：与底层计算机结构无关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低级语言（</a:t>
            </a:r>
            <a:r>
              <a:rPr lang="zh-CN" altLang="en-US" sz="2000" b="1" u="sng" dirty="0">
                <a:latin typeface="微软雅黑" charset="-122"/>
                <a:ea typeface="微软雅黑" charset="-122"/>
              </a:rPr>
              <a:t>机器级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语言</a:t>
            </a: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）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：与计算机底层结构密切相关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1257300" lvl="2" indent="-342900">
              <a:spcBef>
                <a:spcPts val="900"/>
              </a:spcBef>
              <a:buFont typeface="Wingdings" charset="2"/>
              <a:buChar char="p"/>
            </a:pPr>
            <a:r>
              <a:rPr lang="zh-CN" altLang="en-US" sz="2000" b="1" u="sng" dirty="0">
                <a:latin typeface="微软雅黑" charset="-122"/>
                <a:ea typeface="微软雅黑" charset="-122"/>
              </a:rPr>
              <a:t>机器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语言：二进制序列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1257300" lvl="2" indent="-342900">
              <a:spcBef>
                <a:spcPts val="900"/>
              </a:spcBef>
              <a:buFont typeface="Wingdings" charset="2"/>
              <a:buChar char="p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汇编语言：机器语言的符号（简短英文字符）表示语言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650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计算机系统层次结构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028219"/>
            <a:ext cx="889248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语言处理系统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：将高级语言程序转换成机器语言程序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编译程序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：将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高级语言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源程序翻译成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汇编语言或机器语言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目标程序。</a:t>
            </a:r>
            <a:endParaRPr lang="en-US" altLang="zh-CN" sz="2000" b="1" dirty="0">
              <a:solidFill>
                <a:srgbClr val="0432FF"/>
              </a:solidFill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汇编程序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：将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汇编语言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源程序翻译成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机器语言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目标程序；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解释程序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：将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源程序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中的语句逐条翻译成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机器指令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并立即执行；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Wingdings" charset="2"/>
              <a:buChar char="Ø"/>
            </a:pPr>
            <a:endParaRPr lang="en-US" altLang="zh-CN" sz="1000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Arial" charset="0"/>
              <a:buChar char="•"/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操作系统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所有语言处理系统都必须在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操作系统提供的环境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中运行；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是对计算机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底层结构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和计算机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硬件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的一种抽象；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构成了一台让程序员使用的虚拟机。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1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计算机系统层次结构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028219"/>
            <a:ext cx="8496944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200" b="1" dirty="0">
                <a:latin typeface="微软雅黑" charset="-122"/>
                <a:ea typeface="微软雅黑" charset="-122"/>
              </a:rPr>
              <a:t>指令集体系结构（</a:t>
            </a:r>
            <a:r>
              <a:rPr lang="en-US" altLang="zh-CN" sz="2200" b="1" dirty="0">
                <a:latin typeface="微软雅黑" charset="-122"/>
                <a:ea typeface="微软雅黑" charset="-122"/>
              </a:rPr>
              <a:t>ISA</a:t>
            </a:r>
            <a:r>
              <a:rPr lang="zh-CN" altLang="en-US" sz="2200" b="1" dirty="0">
                <a:latin typeface="微软雅黑" charset="-122"/>
                <a:ea typeface="微软雅黑" charset="-122"/>
              </a:rPr>
              <a:t>）</a:t>
            </a:r>
            <a:r>
              <a:rPr lang="zh-CN" altLang="en-US" sz="2200" dirty="0">
                <a:latin typeface="微软雅黑" charset="-122"/>
                <a:ea typeface="微软雅黑" charset="-122"/>
              </a:rPr>
              <a:t>：是硬件和软件之间接口的一个完整</a:t>
            </a:r>
            <a:r>
              <a:rPr lang="zh-CN" altLang="en-US" sz="22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定义</a:t>
            </a:r>
            <a:endParaRPr lang="en-US" altLang="zh-CN" sz="2200" b="1" dirty="0">
              <a:solidFill>
                <a:srgbClr val="0432FF"/>
              </a:solidFill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dirty="0">
                <a:latin typeface="微软雅黑" charset="-122"/>
                <a:ea typeface="微软雅黑" charset="-122"/>
              </a:rPr>
              <a:t>定义了一台计算机可以执行的所有指令集合；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dirty="0">
                <a:latin typeface="微软雅黑" charset="-122"/>
                <a:ea typeface="微软雅黑" charset="-122"/>
              </a:rPr>
              <a:t>指令规定了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计算机执行的操作</a:t>
            </a:r>
            <a:r>
              <a:rPr lang="zh-CN" altLang="en-US" dirty="0">
                <a:latin typeface="微软雅黑" charset="-122"/>
                <a:ea typeface="微软雅黑" charset="-122"/>
              </a:rPr>
              <a:t>，所处理的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操作数存放的位置</a:t>
            </a:r>
            <a:r>
              <a:rPr lang="zh-CN" altLang="en-US" dirty="0">
                <a:latin typeface="微软雅黑" charset="-122"/>
                <a:ea typeface="微软雅黑" charset="-122"/>
              </a:rPr>
              <a:t>以及</a:t>
            </a:r>
            <a:r>
              <a:rPr lang="zh-CN" altLang="en-US" b="1" dirty="0">
                <a:latin typeface="微软雅黑" charset="-122"/>
                <a:ea typeface="微软雅黑" charset="-122"/>
              </a:rPr>
              <a:t>类型</a:t>
            </a:r>
            <a:r>
              <a:rPr lang="zh-CN" altLang="en-US" dirty="0">
                <a:latin typeface="微软雅黑" charset="-122"/>
                <a:ea typeface="微软雅黑" charset="-122"/>
              </a:rPr>
              <a:t>等；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软件能感知</a:t>
            </a:r>
            <a:r>
              <a:rPr lang="zh-CN" altLang="en-US" dirty="0">
                <a:latin typeface="微软雅黑" charset="-122"/>
                <a:ea typeface="微软雅黑" charset="-122"/>
              </a:rPr>
              <a:t>，属于软件可见部分。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Wingdings" charset="2"/>
              <a:buChar char="Ø"/>
            </a:pPr>
            <a:endParaRPr lang="en-US" altLang="zh-CN" sz="900" dirty="0">
              <a:latin typeface="微软雅黑" charset="-122"/>
              <a:ea typeface="微软雅黑" charset="-122"/>
            </a:endParaRPr>
          </a:p>
          <a:p>
            <a:pPr marL="342900" indent="-342900">
              <a:spcBef>
                <a:spcPts val="900"/>
              </a:spcBef>
              <a:buFont typeface="Arial" charset="0"/>
              <a:buChar char="•"/>
            </a:pPr>
            <a:r>
              <a:rPr lang="zh-CN" altLang="en-US" sz="2200" b="1" dirty="0">
                <a:latin typeface="微软雅黑" charset="-122"/>
                <a:ea typeface="微软雅黑" charset="-122"/>
              </a:rPr>
              <a:t>微体系结构：</a:t>
            </a:r>
            <a:r>
              <a:rPr lang="zh-CN" altLang="en-US" sz="2200" dirty="0">
                <a:latin typeface="微软雅黑" charset="-122"/>
                <a:ea typeface="微软雅黑" charset="-122"/>
              </a:rPr>
              <a:t>指令系统</a:t>
            </a:r>
            <a:r>
              <a:rPr lang="zh-CN" altLang="en-US" sz="22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具体实现</a:t>
            </a:r>
            <a:r>
              <a:rPr lang="zh-CN" altLang="en-US" sz="2200" dirty="0">
                <a:latin typeface="微软雅黑" charset="-122"/>
                <a:ea typeface="微软雅黑" charset="-122"/>
              </a:rPr>
              <a:t>的组织</a:t>
            </a:r>
            <a:endParaRPr lang="en-US" altLang="zh-CN" sz="22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软件不可感知</a:t>
            </a:r>
            <a:r>
              <a:rPr lang="zh-CN" altLang="en-US" dirty="0">
                <a:latin typeface="微软雅黑" charset="-122"/>
                <a:ea typeface="微软雅黑" charset="-122"/>
              </a:rPr>
              <a:t>：如加法器是采用串行还是并行进位方式，软件不知；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dirty="0">
                <a:latin typeface="微软雅黑" charset="-122"/>
                <a:ea typeface="微软雅黑" charset="-122"/>
              </a:rPr>
              <a:t>相同的</a:t>
            </a:r>
            <a:r>
              <a:rPr lang="en-US" altLang="zh-CN" dirty="0">
                <a:latin typeface="微软雅黑" charset="-122"/>
                <a:ea typeface="微软雅黑" charset="-122"/>
              </a:rPr>
              <a:t>ISA</a:t>
            </a:r>
            <a:r>
              <a:rPr lang="zh-CN" altLang="en-US" dirty="0">
                <a:latin typeface="微软雅黑" charset="-122"/>
                <a:ea typeface="微软雅黑" charset="-122"/>
              </a:rPr>
              <a:t>可能具有不同的微体系结构；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dirty="0">
                <a:latin typeface="微软雅黑" charset="-122"/>
                <a:ea typeface="微软雅黑" charset="-122"/>
              </a:rPr>
              <a:t>由逻辑电路实现。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986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计算机系统层次结构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028219"/>
            <a:ext cx="8892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计算机系统的不同用户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47345"/>
            <a:ext cx="6296496" cy="31152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27984" y="1347614"/>
            <a:ext cx="1080120" cy="423341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27984" y="1878679"/>
            <a:ext cx="1080120" cy="423341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1520" y="1779662"/>
            <a:ext cx="1080120" cy="423341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1520" y="2372779"/>
            <a:ext cx="1080120" cy="423341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66465" y="1169815"/>
            <a:ext cx="331917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7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最终用户：</a:t>
            </a:r>
            <a:r>
              <a:rPr kumimoji="1" lang="zh-CN" altLang="en-US" sz="1700" dirty="0">
                <a:latin typeface="Microsoft YaHei" charset="-122"/>
                <a:ea typeface="Microsoft YaHei" charset="-122"/>
                <a:cs typeface="Microsoft YaHei" charset="-122"/>
              </a:rPr>
              <a:t>使用应用程序完成特定任务的计算机用户；</a:t>
            </a: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7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系统管理员</a:t>
            </a:r>
            <a:r>
              <a:rPr kumimoji="1" lang="zh-CN" altLang="en-US" sz="1700" dirty="0">
                <a:latin typeface="Microsoft YaHei" charset="-122"/>
                <a:ea typeface="Microsoft YaHei" charset="-122"/>
                <a:cs typeface="Microsoft YaHei" charset="-122"/>
              </a:rPr>
              <a:t>：利用操作系统、数据库管理系统等对系统进行配置、管理、维护的操作人员；</a:t>
            </a: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7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应用程序员</a:t>
            </a:r>
            <a:r>
              <a:rPr kumimoji="1" lang="zh-CN" altLang="en-US" sz="1700" dirty="0">
                <a:latin typeface="Microsoft YaHei" charset="-122"/>
                <a:ea typeface="Microsoft YaHei" charset="-122"/>
                <a:cs typeface="Microsoft YaHei" charset="-122"/>
              </a:rPr>
              <a:t>：使用高级编程语言编制应用软件的程序员；</a:t>
            </a: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7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系统程序员</a:t>
            </a:r>
            <a:r>
              <a:rPr kumimoji="1" lang="zh-CN" altLang="en-US" sz="1700" dirty="0">
                <a:latin typeface="Microsoft YaHei" charset="-122"/>
                <a:ea typeface="Microsoft YaHei" charset="-122"/>
                <a:cs typeface="Microsoft YaHei" charset="-122"/>
              </a:rPr>
              <a:t>：设计和开发操作系统、编译器、数据库管理程序等系统软件的程序员。</a:t>
            </a:r>
            <a:endParaRPr kumimoji="1" lang="en-US" altLang="zh-CN" sz="1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974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计算机系统概述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1323221"/>
            <a:ext cx="6370837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计算机的发展历程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计算机系统的基本组成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计算机系统层次结构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程序开发与执行过程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计算机系统性能评价</a:t>
            </a:r>
          </a:p>
        </p:txBody>
      </p:sp>
    </p:spTree>
    <p:extLst>
      <p:ext uri="{BB962C8B-B14F-4D97-AF65-F5344CB8AC3E}">
        <p14:creationId xmlns:p14="http://schemas.microsoft.com/office/powerpoint/2010/main" val="42253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教学目标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>
          <a:xfrm>
            <a:off x="755576" y="984650"/>
            <a:ext cx="3240360" cy="401776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基本目标是什么？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指令集体系结构设计原理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</a:pP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计算机硬件设计原理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</a:pPr>
            <a:endParaRPr lang="zh-CN" altLang="en-US" sz="1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计算机整机概念的建立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>
          <a:xfrm>
            <a:off x="3923928" y="984651"/>
            <a:ext cx="4608512" cy="415885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要求掌握的重要知识和能力有哪些？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利用硬件知识提高调试程序的能力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1800" dirty="0">
                <a:solidFill>
                  <a:srgbClr val="0066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（如：数据格式转换、大端</a:t>
            </a:r>
            <a:r>
              <a:rPr lang="en-US" altLang="zh-CN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小端方式）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从硬件角度出发编制高效程序的能力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1800" dirty="0">
                <a:solidFill>
                  <a:srgbClr val="0066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（如：</a:t>
            </a:r>
            <a:r>
              <a:rPr lang="en-US" altLang="zh-CN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Cache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的局部性、函数调用）</a:t>
            </a:r>
            <a:endParaRPr lang="en-US" altLang="zh-CN" sz="1800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操作系统和硬件如何分工、如何衔接？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1800" dirty="0">
                <a:solidFill>
                  <a:srgbClr val="0066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（如：异常、中断）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如何从硬件角度出发进行编译优化？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1800" dirty="0">
                <a:solidFill>
                  <a:srgbClr val="0066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（如：流水线调度）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为后续课程打下坚实基础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zh-CN" altLang="en-US" sz="1800" dirty="0">
                <a:solidFill>
                  <a:srgbClr val="0066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18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（如：操作系统、编译原理、体系结构、微机原理、嵌入式技术等）</a:t>
            </a:r>
          </a:p>
        </p:txBody>
      </p:sp>
    </p:spTree>
    <p:extLst>
      <p:ext uri="{BB962C8B-B14F-4D97-AF65-F5344CB8AC3E}">
        <p14:creationId xmlns:p14="http://schemas.microsoft.com/office/powerpoint/2010/main" val="130939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从源程序到可执行程序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2185" y="1661676"/>
            <a:ext cx="2383631" cy="147994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#include &lt;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stdio.h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3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main()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4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5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printf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("hello, world\n");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6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</a:p>
          <a:p>
            <a:pPr>
              <a:spcBef>
                <a:spcPct val="0"/>
              </a:spcBef>
            </a:pP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3035" y="1265198"/>
            <a:ext cx="269081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500" b="1" dirty="0">
                <a:latin typeface="Microsoft YaHei" charset="-122"/>
                <a:ea typeface="Microsoft YaHei" charset="-122"/>
                <a:cs typeface="Microsoft YaHei" charset="-122"/>
              </a:rPr>
              <a:t>经典的“ </a:t>
            </a:r>
            <a:r>
              <a:rPr lang="en-US" altLang="zh-CN" sz="1500" b="1" dirty="0" err="1">
                <a:latin typeface="Microsoft YaHei" charset="-122"/>
                <a:ea typeface="Microsoft YaHei" charset="-122"/>
                <a:cs typeface="Microsoft YaHei" charset="-122"/>
              </a:rPr>
              <a:t>hello.c</a:t>
            </a:r>
            <a:r>
              <a:rPr lang="en-US" altLang="zh-CN" sz="1500" b="1" dirty="0">
                <a:latin typeface="Microsoft YaHei" charset="-122"/>
                <a:ea typeface="Microsoft YaHei" charset="-122"/>
                <a:cs typeface="Microsoft YaHei" charset="-122"/>
              </a:rPr>
              <a:t> ”C-</a:t>
            </a:r>
            <a:r>
              <a:rPr lang="zh-CN" altLang="en-US" sz="1500" b="1" dirty="0">
                <a:latin typeface="Microsoft YaHei" charset="-122"/>
                <a:ea typeface="Microsoft YaHei" charset="-122"/>
                <a:cs typeface="Microsoft YaHei" charset="-122"/>
              </a:rPr>
              <a:t>源程序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59349" y="1539354"/>
            <a:ext cx="4029075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dist"/>
            <a:r>
              <a:rPr lang="en-US" altLang="zh-CN" sz="1200" b="1" dirty="0">
                <a:solidFill>
                  <a:srgbClr val="ED1611"/>
                </a:solidFill>
              </a:rPr>
              <a:t># </a:t>
            </a:r>
            <a:r>
              <a:rPr lang="en-US" altLang="zh-CN" sz="1200" b="1" dirty="0" err="1">
                <a:solidFill>
                  <a:srgbClr val="ED1611"/>
                </a:solidFill>
              </a:rPr>
              <a:t>i</a:t>
            </a:r>
            <a:r>
              <a:rPr lang="en-US" altLang="zh-CN" sz="1200" b="1" dirty="0">
                <a:solidFill>
                  <a:srgbClr val="ED1611"/>
                </a:solidFill>
              </a:rPr>
              <a:t> n c l u d e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&lt; s t d </a:t>
            </a:r>
            <a:r>
              <a:rPr lang="en-US" altLang="zh-CN" sz="1200" b="1" dirty="0" err="1">
                <a:solidFill>
                  <a:srgbClr val="ED1611"/>
                </a:solidFill>
              </a:rPr>
              <a:t>i</a:t>
            </a:r>
            <a:r>
              <a:rPr lang="en-US" altLang="zh-CN" sz="1200" b="1" dirty="0">
                <a:solidFill>
                  <a:srgbClr val="ED1611"/>
                </a:solidFill>
              </a:rPr>
              <a:t> o .</a:t>
            </a:r>
          </a:p>
          <a:p>
            <a:pPr algn="dist"/>
            <a:r>
              <a:rPr lang="en-US" altLang="zh-CN" sz="1200" b="1" dirty="0"/>
              <a:t>35 105 110 99 108 117 100 101 32 60 115 116 100 105 111 46</a:t>
            </a:r>
          </a:p>
          <a:p>
            <a:pPr algn="dist"/>
            <a:r>
              <a:rPr lang="en-US" altLang="zh-CN" sz="1200" b="1" dirty="0">
                <a:solidFill>
                  <a:srgbClr val="ED1611"/>
                </a:solidFill>
              </a:rPr>
              <a:t>h &gt; \n \n </a:t>
            </a:r>
            <a:r>
              <a:rPr lang="en-US" altLang="zh-CN" sz="1200" b="1" dirty="0" err="1">
                <a:solidFill>
                  <a:srgbClr val="ED1611"/>
                </a:solidFill>
              </a:rPr>
              <a:t>i</a:t>
            </a:r>
            <a:r>
              <a:rPr lang="en-US" altLang="zh-CN" sz="1200" b="1" dirty="0">
                <a:solidFill>
                  <a:srgbClr val="ED1611"/>
                </a:solidFill>
              </a:rPr>
              <a:t> n t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m a </a:t>
            </a:r>
            <a:r>
              <a:rPr lang="en-US" altLang="zh-CN" sz="1200" b="1" dirty="0" err="1">
                <a:solidFill>
                  <a:srgbClr val="ED1611"/>
                </a:solidFill>
              </a:rPr>
              <a:t>i</a:t>
            </a:r>
            <a:r>
              <a:rPr lang="en-US" altLang="zh-CN" sz="1200" b="1" dirty="0">
                <a:solidFill>
                  <a:srgbClr val="ED1611"/>
                </a:solidFill>
              </a:rPr>
              <a:t> n ( ) \n {</a:t>
            </a:r>
          </a:p>
          <a:p>
            <a:pPr algn="dist"/>
            <a:r>
              <a:rPr lang="en-US" altLang="zh-CN" sz="1200" b="1" dirty="0"/>
              <a:t>104 62 10 10 105 110 116 32 109 97 105 110 40 41 10 123</a:t>
            </a:r>
          </a:p>
          <a:p>
            <a:pPr algn="dist"/>
            <a:r>
              <a:rPr lang="en-US" altLang="zh-CN" sz="1200" b="1" dirty="0">
                <a:solidFill>
                  <a:srgbClr val="ED1611"/>
                </a:solidFill>
              </a:rPr>
              <a:t>\n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p r </a:t>
            </a:r>
            <a:r>
              <a:rPr lang="en-US" altLang="zh-CN" sz="1200" b="1" dirty="0" err="1">
                <a:solidFill>
                  <a:srgbClr val="ED1611"/>
                </a:solidFill>
              </a:rPr>
              <a:t>i</a:t>
            </a:r>
            <a:r>
              <a:rPr lang="en-US" altLang="zh-CN" sz="1200" b="1" dirty="0">
                <a:solidFill>
                  <a:srgbClr val="ED1611"/>
                </a:solidFill>
              </a:rPr>
              <a:t> n t f ( " h e l</a:t>
            </a:r>
          </a:p>
          <a:p>
            <a:pPr algn="dist"/>
            <a:r>
              <a:rPr lang="en-US" altLang="zh-CN" sz="1200" b="1" dirty="0"/>
              <a:t>10 32 32 32 32 112 114 105 110 116 102 40 34 104 101 108</a:t>
            </a:r>
          </a:p>
          <a:p>
            <a:pPr algn="dist"/>
            <a:r>
              <a:rPr lang="en-US" altLang="zh-CN" sz="1200" b="1" dirty="0">
                <a:solidFill>
                  <a:srgbClr val="ED1611"/>
                </a:solidFill>
              </a:rPr>
              <a:t>l o , &lt;</a:t>
            </a:r>
            <a:r>
              <a:rPr lang="en-US" altLang="zh-CN" sz="1200" b="1" dirty="0" err="1">
                <a:solidFill>
                  <a:srgbClr val="ED1611"/>
                </a:solidFill>
              </a:rPr>
              <a:t>sp</a:t>
            </a:r>
            <a:r>
              <a:rPr lang="en-US" altLang="zh-CN" sz="1200" b="1" dirty="0">
                <a:solidFill>
                  <a:srgbClr val="ED1611"/>
                </a:solidFill>
              </a:rPr>
              <a:t>&gt; w o r l d \ n " ) ; \n }</a:t>
            </a:r>
          </a:p>
          <a:p>
            <a:pPr algn="dist"/>
            <a:r>
              <a:rPr lang="en-US" altLang="zh-CN" sz="1200" b="1" dirty="0"/>
              <a:t>108 111 44 32 119 111 114 108 100 92 110 34 41 59 10 125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364112" y="1203598"/>
            <a:ext cx="4024312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650" b="1" dirty="0" err="1">
                <a:latin typeface="Microsoft YaHei" charset="-122"/>
                <a:ea typeface="Microsoft YaHei" charset="-122"/>
                <a:cs typeface="Microsoft YaHei" charset="-122"/>
              </a:rPr>
              <a:t>hello.c</a:t>
            </a: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650" b="1" dirty="0">
                <a:latin typeface="Microsoft YaHei" charset="-122"/>
                <a:ea typeface="Microsoft YaHei" charset="-122"/>
                <a:cs typeface="Microsoft YaHei" charset="-122"/>
              </a:rPr>
              <a:t>ASCII</a:t>
            </a: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文本表示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10356" y="2859782"/>
            <a:ext cx="362069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500" b="1" dirty="0">
                <a:latin typeface="Microsoft YaHei" charset="-122"/>
                <a:ea typeface="Microsoft YaHei" charset="-122"/>
                <a:cs typeface="Microsoft YaHei" charset="-122"/>
              </a:rPr>
              <a:t>程序的功能是：输出“</a:t>
            </a:r>
            <a:r>
              <a:rPr lang="en-US" altLang="zh-CN" sz="1500" b="1" dirty="0" err="1">
                <a:latin typeface="Microsoft YaHei" charset="-122"/>
                <a:ea typeface="Microsoft YaHei" charset="-122"/>
                <a:cs typeface="Microsoft YaHei" charset="-122"/>
              </a:rPr>
              <a:t>hello,world</a:t>
            </a:r>
            <a:r>
              <a:rPr lang="en-US" altLang="zh-CN" sz="1500" b="1" dirty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0" y="3214936"/>
            <a:ext cx="7409415" cy="1732424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532184" y="3579862"/>
            <a:ext cx="1159495" cy="864096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228929" y="3372763"/>
            <a:ext cx="1159495" cy="1287220"/>
          </a:xfrm>
          <a:prstGeom prst="ellipse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47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可执行程序的启动和执行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47" y="1254866"/>
            <a:ext cx="6593621" cy="3693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04" y="1288740"/>
            <a:ext cx="1393735" cy="800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5" name="直线连接符 14"/>
          <p:cNvCxnSpPr/>
          <p:nvPr/>
        </p:nvCxnSpPr>
        <p:spPr>
          <a:xfrm flipV="1">
            <a:off x="2483768" y="3291830"/>
            <a:ext cx="0" cy="648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2483768" y="3265326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4355976" y="2715766"/>
            <a:ext cx="0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H="1">
            <a:off x="2497020" y="2742271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 flipV="1">
            <a:off x="2483768" y="2211710"/>
            <a:ext cx="7641" cy="55799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2173357" y="4399722"/>
            <a:ext cx="750100" cy="265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656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可执行程序的启动和执行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47" y="1254866"/>
            <a:ext cx="6593621" cy="3693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04" y="1288740"/>
            <a:ext cx="1393735" cy="800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1" name="直线连接符 30"/>
          <p:cNvCxnSpPr/>
          <p:nvPr/>
        </p:nvCxnSpPr>
        <p:spPr>
          <a:xfrm flipH="1">
            <a:off x="2716697" y="2597426"/>
            <a:ext cx="3326294" cy="13252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 flipV="1">
            <a:off x="2718791" y="2198459"/>
            <a:ext cx="11157" cy="42547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798366" y="2438400"/>
            <a:ext cx="750100" cy="265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170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可执行程序的启动和执行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47" y="1254866"/>
            <a:ext cx="6593621" cy="3693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04" y="1288740"/>
            <a:ext cx="1393735" cy="800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3" name="直线连接符 12"/>
          <p:cNvCxnSpPr/>
          <p:nvPr/>
        </p:nvCxnSpPr>
        <p:spPr>
          <a:xfrm flipV="1">
            <a:off x="5559288" y="3246783"/>
            <a:ext cx="6625" cy="2716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>
            <a:off x="4903304" y="3260035"/>
            <a:ext cx="662610" cy="132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4903304" y="2726639"/>
            <a:ext cx="0" cy="5731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4903304" y="2726634"/>
            <a:ext cx="1139687" cy="13252"/>
          </a:xfrm>
          <a:prstGeom prst="line">
            <a:avLst/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01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可执行程序的启动和执行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47" y="1254866"/>
            <a:ext cx="6593621" cy="3693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04" y="1288740"/>
            <a:ext cx="1393735" cy="800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直线连接符 11"/>
          <p:cNvCxnSpPr/>
          <p:nvPr/>
        </p:nvCxnSpPr>
        <p:spPr>
          <a:xfrm flipH="1" flipV="1">
            <a:off x="2623930" y="2663687"/>
            <a:ext cx="3419063" cy="132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2610678" y="2199861"/>
            <a:ext cx="0" cy="477078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833409" y="2676939"/>
            <a:ext cx="1064210" cy="2548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778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可执行程序的启动和执行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47" y="1254866"/>
            <a:ext cx="6593621" cy="3693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04" y="1288740"/>
            <a:ext cx="1393735" cy="800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4" name="直线连接符 13"/>
          <p:cNvCxnSpPr/>
          <p:nvPr/>
        </p:nvCxnSpPr>
        <p:spPr>
          <a:xfrm flipH="1" flipV="1">
            <a:off x="2372140" y="2981738"/>
            <a:ext cx="1842051" cy="1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2372139" y="2199861"/>
            <a:ext cx="0" cy="781877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4207228" y="2981738"/>
            <a:ext cx="6963" cy="172279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 flipH="1">
            <a:off x="3717237" y="3140765"/>
            <a:ext cx="510206" cy="6626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H="1" flipV="1">
            <a:off x="3717237" y="3154017"/>
            <a:ext cx="6624" cy="318053"/>
          </a:xfrm>
          <a:prstGeom prst="line">
            <a:avLst/>
          </a:prstGeom>
          <a:ln w="38100">
            <a:solidFill>
              <a:srgbClr val="FF4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326297" y="4359966"/>
            <a:ext cx="1007164" cy="318051"/>
          </a:xfrm>
          <a:prstGeom prst="ellipse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367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程序与指令及控制信号的关系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347614"/>
            <a:ext cx="6123888" cy="353515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67944" y="2815084"/>
            <a:ext cx="309634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08304" y="31031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556022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75606"/>
            <a:ext cx="7231969" cy="3607333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指令的执行过程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3550636" y="3344839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4644008" y="3339548"/>
            <a:ext cx="736375" cy="5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 flipV="1">
            <a:off x="4617505" y="2263658"/>
            <a:ext cx="736374" cy="17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H="1">
            <a:off x="3656184" y="2252870"/>
            <a:ext cx="266459" cy="107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3882886" y="2512994"/>
            <a:ext cx="0" cy="83980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H="1">
            <a:off x="3419061" y="2557670"/>
            <a:ext cx="490329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3419061" y="2355726"/>
            <a:ext cx="0" cy="2284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V="1">
            <a:off x="3709730" y="2782957"/>
            <a:ext cx="1644148" cy="1191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4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75606"/>
            <a:ext cx="7231969" cy="3607333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指令的执行过程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3074504" y="2425148"/>
            <a:ext cx="0" cy="2517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2517913" y="2769704"/>
            <a:ext cx="2" cy="109993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2517913" y="2743200"/>
            <a:ext cx="357809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2259496" y="3850180"/>
            <a:ext cx="258417" cy="6203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34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75606"/>
            <a:ext cx="7231969" cy="3607333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指令的执行过程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1835696" y="3435846"/>
            <a:ext cx="0" cy="25179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2195736" y="3435846"/>
            <a:ext cx="0" cy="25179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2259496" y="3850180"/>
            <a:ext cx="258417" cy="6203"/>
          </a:xfrm>
          <a:prstGeom prst="straightConnector1">
            <a:avLst/>
          </a:prstGeom>
          <a:ln w="38100">
            <a:solidFill>
              <a:srgbClr val="0432FF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教学内容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83569" y="1451317"/>
            <a:ext cx="324036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计算机系统概述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数据的机器级表示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运算方法和运算部件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指令系统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中央处理器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7984" y="141962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指令流水线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存储器层次结构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系统互连及输入输出组织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并行处理系统</a:t>
            </a:r>
          </a:p>
        </p:txBody>
      </p:sp>
    </p:spTree>
    <p:extLst>
      <p:ext uri="{BB962C8B-B14F-4D97-AF65-F5344CB8AC3E}">
        <p14:creationId xmlns:p14="http://schemas.microsoft.com/office/powerpoint/2010/main" val="712478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75606"/>
            <a:ext cx="7231969" cy="3607333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程序开发与执行过程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指令的执行过程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>
            <a:off x="1934209" y="3939903"/>
            <a:ext cx="608" cy="234532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1311965" y="4147930"/>
            <a:ext cx="636106" cy="0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1298713" y="1923678"/>
            <a:ext cx="0" cy="2237505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>
            <a:off x="1258957" y="1908313"/>
            <a:ext cx="795131" cy="0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2027585" y="1908313"/>
            <a:ext cx="1" cy="554479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2123120" y="3939902"/>
            <a:ext cx="608" cy="234532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2126974" y="4147930"/>
            <a:ext cx="1212574" cy="6626"/>
          </a:xfrm>
          <a:prstGeom prst="straightConnector1">
            <a:avLst/>
          </a:prstGeom>
          <a:ln w="38100">
            <a:solidFill>
              <a:srgbClr val="FF4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3328865" y="3939902"/>
            <a:ext cx="608" cy="234532"/>
          </a:xfrm>
          <a:prstGeom prst="straightConnector1">
            <a:avLst/>
          </a:prstGeom>
          <a:ln w="38100">
            <a:solidFill>
              <a:srgbClr val="FF4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1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计算机系统概述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1323221"/>
            <a:ext cx="6370837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计算机的发展历程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计算机系统的基本组成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计算机系统层次结构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程序开发与执行过程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计算机系统性能评价</a:t>
            </a:r>
          </a:p>
        </p:txBody>
      </p:sp>
    </p:spTree>
    <p:extLst>
      <p:ext uri="{BB962C8B-B14F-4D97-AF65-F5344CB8AC3E}">
        <p14:creationId xmlns:p14="http://schemas.microsoft.com/office/powerpoint/2010/main" val="1890708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计算机性能的定义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1560" y="1347614"/>
            <a:ext cx="4320479" cy="269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285750" indent="-285750" algn="l"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 algn="l"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43050" indent="-171450" algn="l"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00250" indent="-171450" algn="l"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两个基本指标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  <a:buFont typeface="Arial" charset="0"/>
              <a:buChar char="•"/>
            </a:pPr>
            <a:endParaRPr lang="zh-CN" altLang="en-US" sz="5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作业提交开始到完成所有的时间</a:t>
            </a:r>
            <a:endParaRPr lang="en-US" altLang="zh-CN" sz="1800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00150" lvl="2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响应时间</a:t>
            </a:r>
            <a:endParaRPr lang="en-US" altLang="zh-CN" sz="18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00150" lvl="2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执行时间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00150" lvl="2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等待时间</a:t>
            </a:r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00150" lvl="2" indent="-285750">
              <a:spcBef>
                <a:spcPct val="30000"/>
              </a:spcBef>
              <a:buFont typeface="Arial" charset="0"/>
              <a:buChar char="•"/>
            </a:pPr>
            <a:endParaRPr lang="en-US" altLang="zh-CN" sz="5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单位时间所完成的工作量</a:t>
            </a:r>
            <a:endParaRPr lang="en-US" altLang="zh-CN" sz="1800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00150" lvl="2" indent="-285750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8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吞吐率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427984" y="1353243"/>
            <a:ext cx="4716016" cy="273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spcBef>
                <a:spcPct val="25000"/>
              </a:spcBef>
              <a:buFont typeface="Arial" charset="0"/>
              <a:buChar char="•"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不同应用场合用户关心的性能不同：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l">
              <a:spcBef>
                <a:spcPct val="25000"/>
              </a:spcBef>
              <a:buFont typeface="Arial" charset="0"/>
              <a:buChar char="•"/>
            </a:pPr>
            <a:endParaRPr lang="zh-CN" altLang="en-US" sz="5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algn="l">
              <a:spcBef>
                <a:spcPct val="25000"/>
              </a:spcBef>
              <a:buFont typeface="Arial" charset="0"/>
              <a:buChar char="•"/>
            </a:pPr>
            <a:r>
              <a:rPr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要求吞吐率高的场合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例如：</a:t>
            </a:r>
          </a:p>
          <a:p>
            <a:pPr lvl="1" algn="l">
              <a:spcBef>
                <a:spcPct val="250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  多媒体应用（音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视频播放要流畅）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algn="l">
              <a:spcBef>
                <a:spcPct val="25000"/>
              </a:spcBef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algn="l">
              <a:spcBef>
                <a:spcPct val="25000"/>
              </a:spcBef>
              <a:buFont typeface="Arial" charset="0"/>
              <a:buChar char="•"/>
            </a:pPr>
            <a:r>
              <a:rPr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要求响应时间短的场合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例如：</a:t>
            </a:r>
          </a:p>
          <a:p>
            <a:pPr lvl="1" algn="l">
              <a:spcBef>
                <a:spcPct val="250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  事务处理系统（存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取款的速度要快）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algn="l">
              <a:spcBef>
                <a:spcPct val="25000"/>
              </a:spcBef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algn="l">
              <a:spcBef>
                <a:spcPct val="25000"/>
              </a:spcBef>
              <a:buFont typeface="Arial" charset="0"/>
              <a:buChar char="•"/>
            </a:pPr>
            <a:r>
              <a:rPr lang="zh-CN" altLang="en-US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要求吞吐率高且响应时间短的场合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：    </a:t>
            </a:r>
          </a:p>
          <a:p>
            <a:pPr lvl="1" algn="l">
              <a:spcBef>
                <a:spcPct val="25000"/>
              </a:spcBef>
            </a:pP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ATM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、文件服务器、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服务器等</a:t>
            </a:r>
          </a:p>
        </p:txBody>
      </p:sp>
    </p:spTree>
    <p:extLst>
      <p:ext uri="{BB962C8B-B14F-4D97-AF65-F5344CB8AC3E}">
        <p14:creationId xmlns:p14="http://schemas.microsoft.com/office/powerpoint/2010/main" val="344010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915566"/>
            <a:ext cx="8568952" cy="3797970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比较计算机的性能时，常常用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执行时间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来衡量</a:t>
            </a:r>
          </a:p>
          <a:p>
            <a:pPr lvl="1">
              <a:spcBef>
                <a:spcPct val="30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完成同样工作量所需时间最短的那台计算机就是性能最好的</a:t>
            </a:r>
          </a:p>
          <a:p>
            <a:pPr lvl="1">
              <a:spcBef>
                <a:spcPct val="30000"/>
              </a:spcBef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处理器时间往往被多个程序共享使用，因此用户感觉到的程序执行时间并不是程序真正的执行时间。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30000"/>
              </a:spcBef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通常把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用户感觉到的响应时间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分成：</a:t>
            </a:r>
          </a:p>
          <a:p>
            <a:pPr lvl="1">
              <a:spcBef>
                <a:spcPct val="30000"/>
              </a:spcBef>
              <a:buClr>
                <a:schemeClr val="tx1"/>
              </a:buClr>
              <a:buSzPct val="80000"/>
              <a:buFont typeface="Wingdings" charset="2"/>
              <a:buChar char="Ø"/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：用来运行用户代码的时间</a:t>
            </a:r>
          </a:p>
          <a:p>
            <a:pPr lvl="1">
              <a:spcBef>
                <a:spcPct val="30000"/>
              </a:spcBef>
              <a:buFont typeface="Wingdings" charset="2"/>
              <a:buChar char="Ø"/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其他时间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运行操作系统、等待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操作完成、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花在其他用户程序的时间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30000"/>
              </a:spcBef>
              <a:buFont typeface="Wingdings" charset="2"/>
              <a:buChar char="Ø"/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系统性能和</a:t>
            </a: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性能不等价：</a:t>
            </a:r>
          </a:p>
          <a:p>
            <a:pPr lvl="1">
              <a:spcBef>
                <a:spcPct val="30000"/>
              </a:spcBef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系统性能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：系统响应时间，与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外的其他部分也有关系</a:t>
            </a:r>
          </a:p>
          <a:p>
            <a:pPr lvl="1">
              <a:spcBef>
                <a:spcPct val="30000"/>
              </a:spcBef>
            </a:pP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：用户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30000"/>
              </a:spcBef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计算机系统的性能主要考虑</a:t>
            </a:r>
            <a:r>
              <a:rPr lang="en-US" altLang="zh-CN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性能，即用户</a:t>
            </a:r>
            <a:r>
              <a:rPr lang="en-US" altLang="zh-CN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时间！</a:t>
            </a:r>
            <a:endParaRPr lang="en-US" altLang="zh-CN" sz="18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541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24" y="1072644"/>
            <a:ext cx="8748464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用户</a:t>
            </a:r>
            <a:r>
              <a:rPr lang="en-US" altLang="zh-CN" sz="2400" b="1" dirty="0">
                <a:latin typeface="微软雅黑" charset="-122"/>
                <a:ea typeface="微软雅黑" charset="-122"/>
              </a:rPr>
              <a:t>CPU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时间涉及的概念和参数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endParaRPr lang="en-US" altLang="zh-CN" sz="800" b="1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时钟周期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计算机产生的同步时钟定时信号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(CPU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主脉冲信号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)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的宽度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endParaRPr lang="en-US" altLang="zh-CN" sz="800" b="1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时钟频率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主脉冲信号的时钟频率，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CPU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时钟周期的倒数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endParaRPr lang="en-US" altLang="zh-CN" sz="800" dirty="0">
              <a:latin typeface="微软雅黑" charset="-122"/>
              <a:ea typeface="微软雅黑" charset="-122"/>
            </a:endParaRPr>
          </a:p>
          <a:p>
            <a:pPr marL="800100" lvl="1" indent="-342900">
              <a:spcBef>
                <a:spcPts val="900"/>
              </a:spcBef>
              <a:buFont typeface="Wingdings" charset="2"/>
              <a:buChar char="Ø"/>
            </a:pPr>
            <a:r>
              <a:rPr lang="en-US" altLang="zh-CN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执行一条指令所需的时钟周期数。对于一条指令，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是确定值；对于一个程序或机器，综合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是所有指令的平均时钟周期数。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900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24" y="943164"/>
            <a:ext cx="8748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en-US" altLang="zh-CN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CPU</a:t>
            </a: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执行时间：</a:t>
            </a:r>
            <a:endParaRPr lang="en-US" altLang="zh-CN" sz="2000" b="1" dirty="0">
              <a:solidFill>
                <a:srgbClr val="0432FF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15566"/>
            <a:ext cx="5816600" cy="850900"/>
          </a:xfrm>
          <a:prstGeom prst="rect">
            <a:avLst/>
          </a:prstGeom>
          <a:effectLst/>
        </p:spPr>
      </p:pic>
      <p:sp>
        <p:nvSpPr>
          <p:cNvPr id="5" name="圆角矩形 4"/>
          <p:cNvSpPr/>
          <p:nvPr/>
        </p:nvSpPr>
        <p:spPr>
          <a:xfrm>
            <a:off x="4590256" y="1341016"/>
            <a:ext cx="2213992" cy="4254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2209999"/>
            <a:ext cx="4840833" cy="45274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51520" y="2154237"/>
            <a:ext cx="4840833" cy="5832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26" y="2154238"/>
            <a:ext cx="3672408" cy="58326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404661" y="2154238"/>
            <a:ext cx="3732273" cy="5832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>
            <a:stCxn id="5" idx="2"/>
            <a:endCxn id="9" idx="0"/>
          </p:cNvCxnSpPr>
          <p:nvPr/>
        </p:nvCxnSpPr>
        <p:spPr>
          <a:xfrm flipH="1">
            <a:off x="2671937" y="1766466"/>
            <a:ext cx="3025315" cy="387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5" idx="2"/>
            <a:endCxn id="14" idx="0"/>
          </p:cNvCxnSpPr>
          <p:nvPr/>
        </p:nvCxnSpPr>
        <p:spPr>
          <a:xfrm>
            <a:off x="5697252" y="1766466"/>
            <a:ext cx="1573546" cy="387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545496" y="2212300"/>
            <a:ext cx="463827" cy="4636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8" name="直线箭头连接符 17"/>
          <p:cNvCxnSpPr>
            <a:stCxn id="17" idx="2"/>
          </p:cNvCxnSpPr>
          <p:nvPr/>
        </p:nvCxnSpPr>
        <p:spPr>
          <a:xfrm>
            <a:off x="4777410" y="2675992"/>
            <a:ext cx="0" cy="355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771" y="3014474"/>
            <a:ext cx="2400024" cy="636973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3491000" y="3027727"/>
            <a:ext cx="2479795" cy="622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1520" y="4475896"/>
            <a:ext cx="8748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计算机的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性能之比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是用户</a:t>
            </a:r>
            <a:r>
              <a:rPr lang="en-US" altLang="zh-CN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CPU</a:t>
            </a:r>
            <a:r>
              <a:rPr lang="zh-CN" altLang="en-US" sz="2000" b="1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时间之比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的倒数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！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51206" y="2776730"/>
            <a:ext cx="2425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en-US" altLang="zh-CN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baseline="-25000" dirty="0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分别为第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类指令的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和指令条数</a:t>
            </a:r>
          </a:p>
        </p:txBody>
      </p:sp>
      <p:sp>
        <p:nvSpPr>
          <p:cNvPr id="32" name="矩形 31"/>
          <p:cNvSpPr/>
          <p:nvPr/>
        </p:nvSpPr>
        <p:spPr>
          <a:xfrm>
            <a:off x="891951" y="3003798"/>
            <a:ext cx="2599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en-US" altLang="zh-CN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lang="en-US" altLang="zh-CN" baseline="-25000" dirty="0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是各指令的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和在程序中的出现频率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919" y="3879955"/>
            <a:ext cx="6206665" cy="470765"/>
          </a:xfrm>
          <a:prstGeom prst="rect">
            <a:avLst/>
          </a:prstGeom>
          <a:effectLst/>
        </p:spPr>
      </p:pic>
      <p:cxnSp>
        <p:nvCxnSpPr>
          <p:cNvPr id="37" name="直线连接符 36"/>
          <p:cNvCxnSpPr/>
          <p:nvPr/>
        </p:nvCxnSpPr>
        <p:spPr>
          <a:xfrm>
            <a:off x="2491409" y="1351722"/>
            <a:ext cx="1792559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2671936" y="4350720"/>
            <a:ext cx="6128648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64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1CBA0-06B3-5272-3889-DA43D8504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1539E-F786-4713-609A-0BFF27B4A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5D4383-47A9-FD6E-65ED-C406532DB5FA}"/>
              </a:ext>
            </a:extLst>
          </p:cNvPr>
          <p:cNvSpPr/>
          <p:nvPr/>
        </p:nvSpPr>
        <p:spPr>
          <a:xfrm>
            <a:off x="216024" y="987574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时钟周期、指令条数、</a:t>
            </a:r>
            <a:r>
              <a:rPr lang="en-US" altLang="zh-CN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相互制约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，提高时钟频率不能保证速度同倍数提高。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C0C95CC7-F2B0-9A22-9130-5A8AFF900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17" y="1707654"/>
            <a:ext cx="8519579" cy="139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例题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上运行需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 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的时钟频率为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400MHz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 现在要设计一台机器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，希望该程序在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上运行只需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6s.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时钟频率的提高导致了其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的增加，使得程序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上时钟周期数是在机器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倍。机器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的时钟频率达到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的多少倍才能使程序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上执行速度是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10/6=1.67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倍？</a:t>
            </a:r>
          </a:p>
        </p:txBody>
      </p:sp>
    </p:spTree>
    <p:extLst>
      <p:ext uri="{BB962C8B-B14F-4D97-AF65-F5344CB8AC3E}">
        <p14:creationId xmlns:p14="http://schemas.microsoft.com/office/powerpoint/2010/main" val="254862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24" y="987574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时钟周期、指令条数、</a:t>
            </a:r>
            <a:r>
              <a:rPr lang="en-US" altLang="zh-CN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相互制约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，提高时钟频率不能保证速度同倍数提高。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16917" y="1707654"/>
            <a:ext cx="8519579" cy="139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例题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上运行需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 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的时钟频率为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400MHz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 现在要设计一台机器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，希望该程序在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上运行只需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6s.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时钟频率的提高导致了其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的增加，使得程序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上时钟周期数是在机器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倍。机器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的时钟频率达到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的多少倍才能使程序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上执行速度是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上的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10/6=1.67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倍？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16917" y="3174321"/>
            <a:ext cx="5711267" cy="162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 = 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时钟周期数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 / 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时钟频率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</a:p>
          <a:p>
            <a:pPr algn="l">
              <a:lnSpc>
                <a:spcPct val="120000"/>
              </a:lnSpc>
              <a:spcBef>
                <a:spcPct val="25000"/>
              </a:spcBef>
            </a:pP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时钟周期数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 = 10 sec x 400MHz = 4000M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zh-CN" altLang="en-US" baseline="30000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20000"/>
              </a:lnSpc>
              <a:spcBef>
                <a:spcPct val="25000"/>
              </a:spcBef>
            </a:pP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时钟频率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B = 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时钟周期数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B / CPU</a:t>
            </a:r>
            <a:r>
              <a:rPr lang="zh-CN" altLang="en-US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B </a:t>
            </a:r>
          </a:p>
          <a:p>
            <a:pPr algn="l">
              <a:lnSpc>
                <a:spcPct val="120000"/>
              </a:lnSpc>
              <a:spcBef>
                <a:spcPct val="25000"/>
              </a:spcBef>
            </a:pPr>
            <a:r>
              <a:rPr lang="en-US" altLang="zh-CN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     = 1.2 x 4000M / 6 sec = 800 MHz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887279" y="3579862"/>
            <a:ext cx="31683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的频率是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的两倍，但机器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的速度并不是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的两倍！</a:t>
            </a:r>
          </a:p>
        </p:txBody>
      </p:sp>
    </p:spTree>
    <p:extLst>
      <p:ext uri="{BB962C8B-B14F-4D97-AF65-F5344CB8AC3E}">
        <p14:creationId xmlns:p14="http://schemas.microsoft.com/office/powerpoint/2010/main" val="1791086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24" y="987574"/>
            <a:ext cx="9108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时钟周期、指令条数、</a:t>
            </a:r>
            <a:r>
              <a:rPr lang="en-US" altLang="zh-CN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CPI</a:t>
            </a:r>
            <a:r>
              <a:rPr lang="zh-CN" altLang="en-US" sz="2000" b="1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相互制约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，指令条数最少的程序不一定执行最快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5" y="1405280"/>
            <a:ext cx="8065638" cy="1254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38421"/>
          <a:stretch/>
        </p:blipFill>
        <p:spPr>
          <a:xfrm>
            <a:off x="598140" y="2787774"/>
            <a:ext cx="7934300" cy="1477519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4613244" y="3075806"/>
            <a:ext cx="1830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649808" y="4265293"/>
            <a:ext cx="1282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80424" y="4403888"/>
            <a:ext cx="8240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zh-CN" altLang="en-US" sz="2000" dirty="0">
                <a:latin typeface="微软雅黑" charset="-122"/>
                <a:ea typeface="微软雅黑" charset="-122"/>
              </a:rPr>
              <a:t>评价计算机性能时，仅考虑单个因素是不全面的，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必须</a:t>
            </a:r>
            <a:r>
              <a:rPr lang="en-US" altLang="zh-CN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个因素同时考虑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。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499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用指令执行速度进行性能评估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39552" y="1347614"/>
            <a:ext cx="8352928" cy="324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7866" tIns="33338" rIns="67866" bIns="33338">
            <a:spAutoFit/>
          </a:bodyPr>
          <a:lstStyle>
            <a:lvl1pPr algn="l"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algn="l"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algn="l"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algn="l"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algn="l"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365760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>
              <a:spcBef>
                <a:spcPct val="20000"/>
              </a:spcBef>
              <a:buFont typeface="Wingdings" charset="2"/>
              <a:buChar char="Ø"/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指令速度计量单位</a:t>
            </a:r>
            <a:r>
              <a:rPr lang="zh-CN" altLang="en-US" sz="16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平均每秒钟执行多少百万条指令，（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Million Instructions Per Second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）；因为每条指令执行时间不同，所以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总是一个平均值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不同机器的指令集不同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程序由不同的指令混合而成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指令使用的频度动态变化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峰值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MIPS: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（不实用）</a:t>
            </a:r>
          </a:p>
          <a:p>
            <a:pPr>
              <a:spcBef>
                <a:spcPct val="5000"/>
              </a:spcBef>
            </a:pPr>
            <a:endParaRPr lang="en-US" altLang="zh-CN" sz="16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spcBef>
                <a:spcPct val="5000"/>
              </a:spcBef>
              <a:buFont typeface="Wingdings" charset="2"/>
              <a:buChar char="Ø"/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浮点操作速度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MFLOPS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Million Floating-point Operations Per Second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与机器相关性大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并不是程序中花时间的部分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AutoShape 5"/>
          <p:cNvSpPr>
            <a:spLocks/>
          </p:cNvSpPr>
          <p:nvPr/>
        </p:nvSpPr>
        <p:spPr bwMode="auto">
          <a:xfrm>
            <a:off x="3965164" y="2067694"/>
            <a:ext cx="389983" cy="1213247"/>
          </a:xfrm>
          <a:prstGeom prst="rightBrace">
            <a:avLst>
              <a:gd name="adj1" fmla="val 38424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accent2"/>
              </a:solidFill>
              <a:latin typeface="Helvetica" charset="0"/>
              <a:ea typeface="宋体" charset="-122"/>
            </a:endParaRPr>
          </a:p>
        </p:txBody>
      </p:sp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3996942" y="3939902"/>
            <a:ext cx="4104150" cy="606028"/>
            <a:chOff x="2467" y="3425"/>
            <a:chExt cx="2899" cy="509"/>
          </a:xfrm>
        </p:grpSpPr>
        <p:sp>
          <p:nvSpPr>
            <p:cNvPr id="17" name="AutoShape 8"/>
            <p:cNvSpPr>
              <a:spLocks/>
            </p:cNvSpPr>
            <p:nvPr/>
          </p:nvSpPr>
          <p:spPr bwMode="auto">
            <a:xfrm>
              <a:off x="2467" y="3425"/>
              <a:ext cx="247" cy="509"/>
            </a:xfrm>
            <a:prstGeom prst="rightBrace">
              <a:avLst>
                <a:gd name="adj1" fmla="val 1717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accent2"/>
                </a:solidFill>
                <a:latin typeface="Helvetica" charset="0"/>
                <a:ea typeface="宋体" charset="-122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2867" y="3546"/>
              <a:ext cx="249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MFLOPS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数表示性能也有局限！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4405125" y="2351151"/>
            <a:ext cx="3767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数不能说明性能的好坏（下页中的例子可说明）</a:t>
            </a:r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46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教学安排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3568" y="1275606"/>
            <a:ext cx="7488832" cy="3672408"/>
          </a:xfrm>
          <a:prstGeom prst="rect">
            <a:avLst/>
          </a:prstGeom>
        </p:spPr>
        <p:txBody>
          <a:bodyPr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课堂教学环节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ts val="975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总体框架、主干概念、结合例子、提问互动</a:t>
            </a:r>
            <a:endParaRPr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975"/>
              </a:spcBef>
            </a:pPr>
            <a:endParaRPr lang="en-US" altLang="zh-CN" sz="5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975"/>
              </a:spcBef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其它环节</a:t>
            </a:r>
          </a:p>
          <a:p>
            <a:pPr lvl="1">
              <a:spcBef>
                <a:spcPts val="975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习题报告（随机抽查上台讲解）</a:t>
            </a:r>
          </a:p>
          <a:p>
            <a:pPr lvl="1">
              <a:spcBef>
                <a:spcPts val="975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编程实验报告（随机抽查上台讲解）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ts val="975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没有期中考试</a:t>
            </a:r>
          </a:p>
          <a:p>
            <a:pPr lvl="1">
              <a:spcBef>
                <a:spcPts val="975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课后交流（网上讨论区、邮件、课间答疑）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9699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520" y="87549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用指令执行速度进行性能评估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67544" y="1275606"/>
            <a:ext cx="82809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假设我们为加载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存储机器构建了一个优化编译器。该编译器会丢弃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50%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ALU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指令。</a:t>
            </a:r>
          </a:p>
          <a:p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CPI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是多少？</a:t>
            </a:r>
          </a:p>
          <a:p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(2)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假设时钟周期时间为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纳秒（时钟频率为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兆赫兹）。优化代码与未优化代码的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是多少？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是否与执行时间的评级一致？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62236" y="2442289"/>
            <a:ext cx="2313667" cy="123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1300" b="1" u="sng" dirty="0">
                <a:latin typeface="Microsoft YaHei" charset="-122"/>
                <a:ea typeface="Microsoft YaHei" charset="-122"/>
                <a:cs typeface="Microsoft YaHei" charset="-122"/>
              </a:rPr>
              <a:t>Op      </a:t>
            </a:r>
            <a:r>
              <a:rPr lang="zh-CN" altLang="en-US" sz="1300" b="1" u="sng" dirty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en-US" altLang="zh-CN" sz="1300" b="1" u="sng" dirty="0" err="1">
                <a:latin typeface="Microsoft YaHei" charset="-122"/>
                <a:ea typeface="Microsoft YaHei" charset="-122"/>
                <a:cs typeface="Microsoft YaHei" charset="-122"/>
              </a:rPr>
              <a:t>Freq</a:t>
            </a:r>
            <a:r>
              <a:rPr lang="en-US" altLang="zh-CN" sz="1300" b="1" u="sng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1300" b="1" u="sng" dirty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en-US" altLang="zh-CN" sz="1300" b="1" u="sng" dirty="0">
                <a:latin typeface="Microsoft YaHei" charset="-122"/>
                <a:ea typeface="Microsoft YaHei" charset="-122"/>
                <a:cs typeface="Microsoft YaHei" charset="-122"/>
              </a:rPr>
              <a:t>Cycle  </a:t>
            </a:r>
            <a:endParaRPr lang="en-US" altLang="zh-CN" sz="13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1300" b="1" dirty="0">
                <a:latin typeface="Microsoft YaHei" charset="-122"/>
                <a:ea typeface="Microsoft YaHei" charset="-122"/>
                <a:cs typeface="Microsoft YaHei" charset="-122"/>
              </a:rPr>
              <a:t>ALU	 43%	1 </a:t>
            </a: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1300" b="1" dirty="0">
                <a:latin typeface="Microsoft YaHei" charset="-122"/>
                <a:ea typeface="Microsoft YaHei" charset="-122"/>
                <a:cs typeface="Microsoft YaHei" charset="-122"/>
              </a:rPr>
              <a:t>Load	 21%	2 </a:t>
            </a: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1300" b="1" dirty="0">
                <a:latin typeface="Microsoft YaHei" charset="-122"/>
                <a:ea typeface="Microsoft YaHei" charset="-122"/>
                <a:cs typeface="Microsoft YaHei" charset="-122"/>
              </a:rPr>
              <a:t>Store	 12%	2 </a:t>
            </a: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1300" b="1" dirty="0">
                <a:latin typeface="Microsoft YaHei" charset="-122"/>
                <a:ea typeface="Microsoft YaHei" charset="-122"/>
                <a:cs typeface="Microsoft YaHei" charset="-122"/>
              </a:rPr>
              <a:t>Branch	 24%	2</a:t>
            </a:r>
            <a:endParaRPr lang="zh-CN" altLang="en-US" sz="13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6651874" y="2366089"/>
            <a:ext cx="1598612" cy="13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300" b="1" u="sng">
                <a:latin typeface="Microsoft YaHei" charset="-122"/>
                <a:ea typeface="Microsoft YaHei" charset="-122"/>
                <a:cs typeface="Microsoft YaHei" charset="-122"/>
              </a:rPr>
              <a:t>New   Freq    </a:t>
            </a:r>
            <a:endParaRPr lang="en-US" altLang="zh-CN" sz="1300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300" b="1">
                <a:latin typeface="Microsoft YaHei" charset="-122"/>
                <a:ea typeface="Microsoft YaHei" charset="-122"/>
                <a:cs typeface="Microsoft YaHei" charset="-122"/>
              </a:rPr>
              <a:t>     27%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300" b="1">
                <a:latin typeface="Microsoft YaHei" charset="-122"/>
                <a:ea typeface="Microsoft YaHei" charset="-122"/>
                <a:cs typeface="Microsoft YaHei" charset="-122"/>
              </a:rPr>
              <a:t>     27%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300" b="1">
                <a:latin typeface="Microsoft YaHei" charset="-122"/>
                <a:ea typeface="Microsoft YaHei" charset="-122"/>
                <a:cs typeface="Microsoft YaHei" charset="-122"/>
              </a:rPr>
              <a:t>     15%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300" b="1">
                <a:latin typeface="Microsoft YaHei" charset="-122"/>
                <a:ea typeface="Microsoft YaHei" charset="-122"/>
                <a:cs typeface="Microsoft YaHei" charset="-122"/>
              </a:rPr>
              <a:t>     31%	</a:t>
            </a:r>
            <a:endParaRPr lang="zh-CN" altLang="en-US" sz="13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3589586" y="2302589"/>
            <a:ext cx="2206550" cy="288909"/>
          </a:xfrm>
          <a:prstGeom prst="wedgeRectCallout">
            <a:avLst>
              <a:gd name="adj1" fmla="val 90942"/>
              <a:gd name="adj2" fmla="val 3856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zh-CN" sz="1300" b="1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Optimizing compiler</a:t>
            </a:r>
          </a:p>
          <a:p>
            <a:endParaRPr lang="zh-CN" altLang="en-US" sz="1300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705099" y="3807640"/>
            <a:ext cx="725127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CPI         1.57   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 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                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  1.73</a:t>
            </a:r>
          </a:p>
          <a:p>
            <a:pPr algn="l"/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MIPS      </a:t>
            </a:r>
            <a:r>
              <a:rPr lang="en-US" altLang="zh-CN" sz="1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31.8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 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               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               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1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28.9</a:t>
            </a:r>
            <a:r>
              <a:rPr lang="en-US" altLang="zh-CN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51520" y="4421829"/>
            <a:ext cx="74888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spcBef>
                <a:spcPct val="50000"/>
              </a:spcBef>
              <a:buFont typeface="Wingdings" charset="2"/>
              <a:buChar char="à"/>
            </a:pP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优化后减少了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ALU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指令（其他指令数没变），所以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程序执行时间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一定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了，但优化后的</a:t>
            </a:r>
            <a:r>
              <a:rPr lang="en-US" altLang="zh-CN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反而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降低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了，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MIPS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与执行时间评级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不一致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！。</a:t>
            </a: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275856" y="2603252"/>
            <a:ext cx="3222625" cy="1192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3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21.5/ (21.5+21+12+24)=27%</a:t>
            </a:r>
          </a:p>
          <a:p>
            <a:pPr algn="l">
              <a:spcBef>
                <a:spcPct val="50000"/>
              </a:spcBef>
            </a:pPr>
            <a:r>
              <a:rPr lang="en-US" altLang="zh-CN" sz="13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21   / (21.5+21+12+24)=27%</a:t>
            </a:r>
          </a:p>
          <a:p>
            <a:pPr algn="l">
              <a:spcBef>
                <a:spcPct val="50000"/>
              </a:spcBef>
            </a:pPr>
            <a:r>
              <a:rPr lang="en-US" altLang="zh-CN" sz="13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   / (21.5+21+12+24)=15%</a:t>
            </a:r>
          </a:p>
          <a:p>
            <a:pPr algn="l">
              <a:spcBef>
                <a:spcPct val="50000"/>
              </a:spcBef>
            </a:pPr>
            <a:r>
              <a:rPr lang="en-US" altLang="zh-CN" sz="13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24   / (21.5+21+12+24)= 31%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491880" y="3795886"/>
            <a:ext cx="2323278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5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50M/1.57=31.8MIPS</a:t>
            </a:r>
          </a:p>
          <a:p>
            <a:pPr algn="ctr">
              <a:spcBef>
                <a:spcPct val="25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50M/1.73=28.9MIPS</a:t>
            </a:r>
            <a:r>
              <a:rPr lang="zh-CN" altLang="en-US" sz="1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1979712" y="3955547"/>
            <a:ext cx="1609874" cy="25864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V="1">
            <a:off x="5724938" y="4203897"/>
            <a:ext cx="1151317" cy="102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07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4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用基准程序进行性能评估</a:t>
            </a:r>
            <a:endParaRPr lang="en-US" altLang="zh-CN" sz="20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742950" lvl="1" indent="-285750">
              <a:spcAft>
                <a:spcPts val="600"/>
              </a:spcAft>
              <a:buFont typeface="Wingdings" charset="2"/>
              <a:buChar char="Ø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基准测试程序是</a:t>
            </a:r>
            <a:r>
              <a:rPr lang="zh-CN" altLang="en-US" sz="15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专门用来进行性能评价的一组程序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 marL="742950" lvl="1" indent="-285750">
              <a:spcAft>
                <a:spcPts val="600"/>
              </a:spcAft>
              <a:buFont typeface="Wingdings" charset="2"/>
              <a:buChar char="Ø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在不同机器上运行相同的基准程序比较运行时间来测评性能；</a:t>
            </a:r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spcAft>
                <a:spcPts val="600"/>
              </a:spcAft>
              <a:buFont typeface="Wingdings" charset="2"/>
              <a:buChar char="Ø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基准程序</a:t>
            </a:r>
            <a:r>
              <a:rPr lang="zh-CN" altLang="en-US" sz="1500">
                <a:latin typeface="Microsoft YaHei" charset="-122"/>
                <a:ea typeface="Microsoft YaHei" charset="-122"/>
                <a:cs typeface="Microsoft YaHei" charset="-122"/>
              </a:rPr>
              <a:t>能够反映机器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在运行实际负载时的性能。</a:t>
            </a:r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spcAft>
                <a:spcPts val="600"/>
              </a:spcAft>
              <a:buFont typeface="Wingdings" charset="2"/>
              <a:buChar char="Ø"/>
            </a:pPr>
            <a:endParaRPr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0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基准程序的缺陷</a:t>
            </a: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zh-CN" altLang="en-US" sz="15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现象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：基准程序的性能与某段短代码密切相关时，会被利用以得到</a:t>
            </a:r>
            <a:r>
              <a:rPr lang="zh-CN" altLang="en-US" sz="15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不当的性能评测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结果；</a:t>
            </a:r>
          </a:p>
          <a:p>
            <a:pPr marL="742950" lvl="1" indent="-285750">
              <a:lnSpc>
                <a:spcPct val="1150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zh-CN" altLang="en-US" sz="15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手段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：硬件系统设计人员或编译器开发者针对这些代码片段进行</a:t>
            </a:r>
            <a:r>
              <a:rPr lang="zh-CN" altLang="en-US" sz="15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特殊的优化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，使得执行这段代码的速度非常快。</a:t>
            </a:r>
          </a:p>
          <a:p>
            <a:pPr marL="1200150" lvl="2" indent="-285750">
              <a:lnSpc>
                <a:spcPct val="115000"/>
              </a:lnSpc>
              <a:spcAft>
                <a:spcPts val="600"/>
              </a:spcAft>
              <a:buFont typeface="Wingdings" charset="2"/>
              <a:buChar char="p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Intel Pentium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处理器运行</a:t>
            </a:r>
            <a:r>
              <a:rPr lang="en-US" altLang="zh-CN" sz="1500" dirty="0" err="1">
                <a:latin typeface="Microsoft YaHei" charset="-122"/>
                <a:ea typeface="Microsoft YaHei" charset="-122"/>
                <a:cs typeface="Microsoft YaHei" charset="-122"/>
              </a:rPr>
              <a:t>SPECint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时用了公司内部使用的特殊编译器，使其性能极高</a:t>
            </a:r>
          </a:p>
          <a:p>
            <a:pPr marL="1200150" lvl="2" indent="-285750">
              <a:lnSpc>
                <a:spcPct val="115000"/>
              </a:lnSpc>
              <a:spcAft>
                <a:spcPts val="600"/>
              </a:spcAft>
              <a:buFont typeface="Wingdings" charset="2"/>
              <a:buChar char="p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：矩阵乘法程序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SPECmatrix300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有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99%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的时间运行在一行语句上，有些厂商用特殊编译器优化该语句，使性能达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VAX11/780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729.8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倍！</a:t>
            </a:r>
          </a:p>
        </p:txBody>
      </p:sp>
    </p:spTree>
    <p:extLst>
      <p:ext uri="{BB962C8B-B14F-4D97-AF65-F5344CB8AC3E}">
        <p14:creationId xmlns:p14="http://schemas.microsoft.com/office/powerpoint/2010/main" val="2142426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SPEC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：引用最广泛也是最全面的基准程序集</a:t>
            </a:r>
            <a:endParaRPr lang="zh-CN" alt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347614"/>
            <a:ext cx="8568952" cy="367240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1988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年，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家公司（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Sun, MIPS, HP, Apollo, DEC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）联合提出了</a:t>
            </a:r>
            <a:r>
              <a:rPr lang="en-US" altLang="zh-CN" sz="1500" b="1" kern="0" dirty="0">
                <a:latin typeface="Microsoft YaHei" charset="-122"/>
                <a:ea typeface="Microsoft YaHei" charset="-122"/>
                <a:cs typeface="Microsoft YaHei" charset="-122"/>
              </a:rPr>
              <a:t>SPEC</a:t>
            </a:r>
            <a:r>
              <a:rPr lang="zh-CN" altLang="en-US" sz="1500" b="1" kern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500" b="1" kern="0" dirty="0">
                <a:latin typeface="Microsoft YaHei" charset="-122"/>
                <a:ea typeface="Microsoft YaHei" charset="-122"/>
                <a:cs typeface="Microsoft YaHei" charset="-122"/>
              </a:rPr>
              <a:t>(Systems Performance Evaluation Committee)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endParaRPr lang="en-US" altLang="zh-CN" sz="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r>
              <a:rPr lang="en-US" altLang="zh-CN" sz="150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SPEC</a:t>
            </a:r>
            <a:r>
              <a:rPr lang="zh-CN" altLang="en-US" sz="150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给出了一组标准的测试程序、标准输入和测试报告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。它们是一些实际的程序，包括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 OS calls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、 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I/O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等。</a:t>
            </a:r>
            <a:endParaRPr lang="en-US" altLang="zh-CN" sz="1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endParaRPr lang="zh-CN" altLang="en-US" sz="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p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89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10 programs=4 for integer+6 for FP, 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用每个程序的执行时间求出一个综合性能指标。</a:t>
            </a:r>
            <a:endParaRPr lang="en-US" altLang="zh-CN" sz="1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endParaRPr lang="zh-CN" altLang="en-US" sz="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p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92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SPECInt92 (6 integer programs)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SPECfp92 (14 floating point programs) 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buFont typeface="Wingdings" charset="2"/>
              <a:buChar char="ü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整数和浮点数单独提供衡量指标：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SPECInt92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SPECfp92</a:t>
            </a:r>
            <a:endParaRPr lang="zh-CN" altLang="en-US" sz="1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10000"/>
              </a:lnSpc>
              <a:spcBef>
                <a:spcPct val="10000"/>
              </a:spcBef>
              <a:buFont typeface="Wingdings" charset="2"/>
              <a:buChar char="ü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增加 </a:t>
            </a:r>
            <a:r>
              <a:rPr lang="en-US" altLang="zh-CN" sz="1500" kern="0" dirty="0" err="1">
                <a:latin typeface="Microsoft YaHei" charset="-122"/>
                <a:ea typeface="Microsoft YaHei" charset="-122"/>
                <a:cs typeface="Microsoft YaHei" charset="-122"/>
              </a:rPr>
              <a:t>SPECbase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禁止使用任何与程序有关的编译优化开关</a:t>
            </a:r>
            <a:endParaRPr lang="en-US" altLang="zh-CN" sz="1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10000"/>
              </a:lnSpc>
              <a:spcBef>
                <a:spcPct val="10000"/>
              </a:spcBef>
              <a:buFont typeface="Wingdings" charset="2"/>
              <a:buChar char="ü"/>
            </a:pPr>
            <a:endParaRPr lang="en-US" altLang="zh-CN" sz="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p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95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8 </a:t>
            </a:r>
            <a:r>
              <a:rPr lang="en-US" altLang="zh-CN" sz="1500" kern="0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 + 10fp</a:t>
            </a: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Ø"/>
            </a:pPr>
            <a:endParaRPr lang="en-US" altLang="zh-CN" sz="5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  <a:buFont typeface="Wingdings" charset="2"/>
              <a:buChar char="p"/>
            </a:pP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较新版本： 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SPEC HPC96, SPEC JVM98, SPEC WEB99, SPEC OMP2001. SPEC CPU2000</a:t>
            </a:r>
            <a:r>
              <a:rPr lang="zh-CN" altLang="en-US" sz="1500" kern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http://www.spec.org</a:t>
            </a:r>
            <a:r>
              <a:rPr lang="en-US" altLang="zh-CN" sz="1500" kern="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53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如何给出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综合评价结果</a:t>
            </a:r>
            <a:endParaRPr lang="zh-CN" alt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67934" y="2045201"/>
            <a:ext cx="7690519" cy="66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25000"/>
              </a:spcBef>
            </a:pPr>
            <a:r>
              <a:rPr lang="zh-CN" altLang="en-US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lang="en-US" altLang="zh-CN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：机器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上执行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秒，机器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上执行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秒；</a:t>
            </a:r>
            <a:endParaRPr lang="en-US" altLang="zh-CN" sz="16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25000"/>
              </a:spcBef>
            </a:pPr>
            <a:r>
              <a:rPr lang="zh-CN" altLang="en-US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lang="en-US" altLang="zh-CN" sz="165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：机器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上执行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秒，机器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上执行</a:t>
            </a:r>
            <a:r>
              <a:rPr lang="en-US" altLang="zh-CN" sz="1650" dirty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lang="zh-CN" altLang="en-US" sz="1650" dirty="0">
                <a:latin typeface="Microsoft YaHei" charset="-122"/>
                <a:ea typeface="Microsoft YaHei" charset="-122"/>
                <a:cs typeface="Microsoft YaHei" charset="-122"/>
              </a:rPr>
              <a:t>秒。</a:t>
            </a:r>
            <a:endParaRPr lang="en-US" altLang="zh-CN" sz="16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11560" y="2846679"/>
            <a:ext cx="4620550" cy="65864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30000"/>
              </a:spcBef>
              <a:buFontTx/>
              <a:buChar char="•"/>
            </a:pP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对于程序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的速度是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倍；</a:t>
            </a:r>
            <a:endParaRPr lang="en-US" altLang="zh-CN" sz="1600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  <a:buFontTx/>
              <a:buChar char="•"/>
            </a:pP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对于程序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的速度是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00" b="1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倍。</a:t>
            </a:r>
            <a:endParaRPr lang="en-US" altLang="zh-CN" sz="1600" b="1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2656" y="3651870"/>
            <a:ext cx="843183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4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执行时间总和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是一个综合度量值，可以据此得出结论：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A: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1001,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110,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的速度是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1001/110=9.1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倍。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9552" y="1347614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>
                <a:latin typeface="Microsoft YaHei" charset="-122"/>
                <a:ea typeface="Microsoft YaHei" charset="-122"/>
                <a:cs typeface="Microsoft YaHei" charset="-122"/>
              </a:rPr>
              <a:t>问题：如果用一组基准程序在不同机器上测出了运行时间，那么如何综合评价机器的性能呢？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652120" y="2844371"/>
            <a:ext cx="3092970" cy="6255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这个结论无法比较</a:t>
            </a:r>
            <a:r>
              <a:rPr lang="en-US" altLang="zh-CN" sz="1650" b="1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50" b="1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的好坏</a:t>
            </a:r>
          </a:p>
          <a:p>
            <a:pPr>
              <a:spcBef>
                <a:spcPct val="10000"/>
              </a:spcBef>
            </a:pPr>
            <a:r>
              <a:rPr lang="zh-CN" altLang="en-US" sz="1650" b="1" dirty="0">
                <a:latin typeface="Microsoft YaHei" charset="-122"/>
                <a:ea typeface="Microsoft YaHei" charset="-122"/>
                <a:cs typeface="Microsoft YaHei" charset="-122"/>
              </a:rPr>
              <a:t>必须用一个综合的值来表示！</a:t>
            </a:r>
          </a:p>
        </p:txBody>
      </p:sp>
      <p:sp>
        <p:nvSpPr>
          <p:cNvPr id="14" name="矩形 13"/>
          <p:cNvSpPr/>
          <p:nvPr/>
        </p:nvSpPr>
        <p:spPr>
          <a:xfrm>
            <a:off x="589856" y="4371950"/>
            <a:ext cx="7366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  <a:buFont typeface="Wingdings" charset="2"/>
              <a:buNone/>
            </a:pP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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实际上，可考虑每个程序在作业中的使用频度，即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加权平均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78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sz="2000" b="1" dirty="0">
                <a:latin typeface="微软雅黑" charset="-122"/>
                <a:ea typeface="微软雅黑" charset="-122"/>
              </a:rPr>
              <a:t>综合性能</a:t>
            </a:r>
            <a:r>
              <a:rPr lang="zh-CN" altLang="en-US" sz="2000" b="1">
                <a:latin typeface="微软雅黑" charset="-122"/>
                <a:ea typeface="微软雅黑" charset="-122"/>
              </a:rPr>
              <a:t>评价的方法</a:t>
            </a:r>
            <a:endParaRPr lang="zh-CN" alt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39552" y="1346324"/>
            <a:ext cx="7992888" cy="3797176"/>
          </a:xfrm>
          <a:prstGeom prst="rect">
            <a:avLst/>
          </a:prstGeom>
          <a:noFill/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</a:pP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可用以下两种平均值来评价：</a:t>
            </a:r>
          </a:p>
          <a:p>
            <a:pPr lvl="1"/>
            <a:r>
              <a:rPr lang="en-US" altLang="zh-CN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Arithmetic mean(</a:t>
            </a: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算术平均</a:t>
            </a:r>
            <a:r>
              <a:rPr lang="en-US" altLang="zh-CN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：求和后除</a:t>
            </a:r>
            <a:r>
              <a:rPr lang="en-US" altLang="zh-CN" sz="1650" kern="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</a:p>
          <a:p>
            <a:pPr lvl="1"/>
            <a:r>
              <a:rPr lang="en-US" altLang="zh-CN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Geometric mean(</a:t>
            </a: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几何平均</a:t>
            </a:r>
            <a:r>
              <a:rPr lang="en-US" altLang="zh-CN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：求积后开根号</a:t>
            </a:r>
            <a:r>
              <a:rPr lang="en-US" altLang="zh-CN" sz="1650" kern="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</a:p>
          <a:p>
            <a:pPr lvl="1"/>
            <a:endParaRPr lang="en-US" altLang="zh-CN" sz="3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算术平均</a:t>
            </a: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执行时间能得到</a:t>
            </a: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总平均执行时间</a:t>
            </a:r>
            <a:endParaRPr lang="en-US" altLang="zh-CN" sz="1650" b="1" kern="0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endParaRPr lang="zh-CN" altLang="en-US" sz="3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根据几何平均执行时间不能得到程序总的执行时间</a:t>
            </a:r>
            <a:endParaRPr lang="en-US" altLang="zh-CN" sz="165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endParaRPr lang="zh-CN" altLang="en-US" sz="3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执行时间的规格化（测试机器相对于参考机器的性能）：</a:t>
            </a:r>
          </a:p>
          <a:p>
            <a:pPr lvl="1"/>
            <a:r>
              <a:rPr lang="en-US" altLang="zh-CN" sz="1650" kern="0" dirty="0">
                <a:latin typeface="Microsoft YaHei" charset="-122"/>
                <a:ea typeface="Microsoft YaHei" charset="-122"/>
                <a:cs typeface="Microsoft YaHei" charset="-122"/>
              </a:rPr>
              <a:t>time on reference machine ÷ time on measured machine </a:t>
            </a:r>
          </a:p>
          <a:p>
            <a:pPr lvl="1"/>
            <a:endParaRPr lang="en-US" altLang="zh-CN" sz="30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40000"/>
              </a:spcBef>
            </a:pP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平均规格化</a:t>
            </a: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执行时间不能用算术平均计算，而应该用</a:t>
            </a:r>
            <a:r>
              <a:rPr lang="zh-CN" altLang="en-US" sz="1650" b="1" kern="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几何平均</a:t>
            </a:r>
            <a:endParaRPr lang="en-US" altLang="zh-CN" sz="1650" b="1" kern="0" dirty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650" kern="0" dirty="0">
                <a:latin typeface="Microsoft YaHei" charset="-122"/>
                <a:ea typeface="Microsoft YaHei" charset="-122"/>
                <a:cs typeface="Microsoft YaHei" charset="-122"/>
              </a:rPr>
              <a:t>program A going from 2s to 1s </a:t>
            </a:r>
            <a:r>
              <a:rPr lang="en-US" altLang="zh-CN" sz="165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as important as </a:t>
            </a:r>
            <a:r>
              <a:rPr lang="en-US" altLang="zh-CN" sz="1650" kern="0" dirty="0">
                <a:latin typeface="Microsoft YaHei" charset="-122"/>
                <a:ea typeface="Microsoft YaHei" charset="-122"/>
                <a:cs typeface="Microsoft YaHei" charset="-122"/>
              </a:rPr>
              <a:t>program B going from 2000s to 1000s.</a:t>
            </a:r>
            <a:r>
              <a:rPr lang="zh-CN" altLang="en-US" sz="1650" kern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165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（算术平均值不能反映这一点！）</a:t>
            </a:r>
            <a:r>
              <a:rPr lang="en-US" altLang="zh-CN" sz="150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732240" y="2499742"/>
            <a:ext cx="180020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>
                <a:latin typeface="Microsoft YaHei" charset="-122"/>
                <a:ea typeface="Microsoft YaHei" charset="-122"/>
                <a:cs typeface="Microsoft YaHei" charset="-122"/>
              </a:rPr>
              <a:t>算术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平均和几何平均各有长处，可灵活使用！</a:t>
            </a:r>
          </a:p>
        </p:txBody>
      </p:sp>
    </p:spTree>
    <p:extLst>
      <p:ext uri="{BB962C8B-B14F-4D97-AF65-F5344CB8AC3E}">
        <p14:creationId xmlns:p14="http://schemas.microsoft.com/office/powerpoint/2010/main" val="240226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Amdahl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定律</a:t>
            </a:r>
            <a:endParaRPr lang="zh-CN" altLang="en-US" sz="15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DCE27A-322E-491C-BE2A-FC9AB0FD4951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332175"/>
            <a:ext cx="8424936" cy="951543"/>
          </a:xfrm>
          <a:prstGeom prst="rect">
            <a:avLst/>
          </a:prstGeom>
        </p:spPr>
        <p:txBody>
          <a:bodyPr vert="horz" wrap="square" lIns="63500" tIns="25400" rIns="63500" bIns="25400" rtlCol="0">
            <a:sp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200" indent="-203200">
              <a:lnSpc>
                <a:spcPct val="105000"/>
              </a:lnSpc>
            </a:pPr>
            <a:r>
              <a:rPr lang="zh-CN" altLang="en-US" sz="1800" dirty="0">
                <a:latin typeface="微软雅黑" charset="-122"/>
                <a:ea typeface="微软雅黑" charset="-122"/>
              </a:rPr>
              <a:t>阿姆达尔定律是计算机系统设计方面重要的定量原则之一</a:t>
            </a:r>
            <a:endParaRPr lang="en-US" altLang="zh-CN" sz="1800" dirty="0">
              <a:latin typeface="微软雅黑" charset="-122"/>
              <a:ea typeface="微软雅黑" charset="-122"/>
            </a:endParaRPr>
          </a:p>
          <a:p>
            <a:pPr marL="685800" lvl="1" indent="-190500"/>
            <a:r>
              <a:rPr lang="zh-CN" altLang="en-US" sz="1800" dirty="0">
                <a:latin typeface="微软雅黑" charset="-122"/>
                <a:ea typeface="微软雅黑" charset="-122"/>
              </a:rPr>
              <a:t>基本思想：对系统中某部分（硬件或软件）进行更新所带来的系统性能改进程度，取决于该部分被使用的频率或其执行时间占总执行时间的比例。</a:t>
            </a:r>
            <a:endParaRPr lang="en-US" altLang="zh-CN" sz="18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724128" y="2478215"/>
            <a:ext cx="2247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charset="-122"/>
                <a:ea typeface="微软雅黑" charset="-122"/>
              </a:rPr>
              <a:t>+ 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未改进部分执行时间</a:t>
            </a:r>
          </a:p>
        </p:txBody>
      </p:sp>
      <p:cxnSp>
        <p:nvCxnSpPr>
          <p:cNvPr id="8" name="直接连接符 3">
            <a:extLst>
              <a:ext uri="{FF2B5EF4-FFF2-40B4-BE49-F238E27FC236}">
                <a16:creationId xmlns:a16="http://schemas.microsoft.com/office/drawing/2014/main" id="{F82D2086-1FE1-4AC9-B0A4-3A40CBE2D135}"/>
              </a:ext>
            </a:extLst>
          </p:cNvPr>
          <p:cNvCxnSpPr>
            <a:cxnSpLocks/>
          </p:cNvCxnSpPr>
          <p:nvPr/>
        </p:nvCxnSpPr>
        <p:spPr>
          <a:xfrm>
            <a:off x="3042270" y="2641728"/>
            <a:ext cx="260985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956371" y="2478215"/>
            <a:ext cx="21034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改进后的执行时间 </a:t>
            </a:r>
            <a:r>
              <a:rPr lang="en-US" altLang="zh-CN" sz="16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= </a:t>
            </a:r>
            <a:endParaRPr lang="zh-CN" altLang="en-US" sz="16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955798" y="3004380"/>
            <a:ext cx="16930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整体改进倍数 </a:t>
            </a:r>
            <a:r>
              <a:rPr lang="en-US" altLang="zh-CN" sz="16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= 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9">
            <a:extLst>
              <a:ext uri="{FF2B5EF4-FFF2-40B4-BE49-F238E27FC236}">
                <a16:creationId xmlns:a16="http://schemas.microsoft.com/office/drawing/2014/main" id="{5EDC3E2F-1464-4C22-9DE9-3AD2EF96122A}"/>
              </a:ext>
            </a:extLst>
          </p:cNvPr>
          <p:cNvCxnSpPr>
            <a:cxnSpLocks/>
          </p:cNvCxnSpPr>
          <p:nvPr/>
        </p:nvCxnSpPr>
        <p:spPr>
          <a:xfrm>
            <a:off x="2555776" y="3173174"/>
            <a:ext cx="625657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331652" y="3628544"/>
            <a:ext cx="84888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若整数乘法器改进后可</a:t>
            </a:r>
            <a:r>
              <a:rPr lang="zh-CN" altLang="en-US" sz="1800" u="sng" dirty="0">
                <a:latin typeface="微软雅黑" charset="-122"/>
                <a:ea typeface="微软雅黑" charset="-122"/>
              </a:rPr>
              <a:t>加快</a:t>
            </a:r>
            <a:r>
              <a:rPr lang="en-US" altLang="zh-CN" sz="1800" u="sng" dirty="0">
                <a:latin typeface="微软雅黑" charset="-122"/>
                <a:ea typeface="微软雅黑" charset="-122"/>
              </a:rPr>
              <a:t>10</a:t>
            </a:r>
            <a:r>
              <a:rPr lang="zh-CN" altLang="en-US" sz="1800" u="sng" dirty="0">
                <a:latin typeface="微软雅黑" charset="-122"/>
                <a:ea typeface="微软雅黑" charset="-122"/>
              </a:rPr>
              <a:t>倍</a:t>
            </a:r>
            <a:r>
              <a:rPr lang="zh-CN" altLang="en-US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，整数乘法指令在程序中占</a:t>
            </a:r>
            <a:r>
              <a:rPr lang="en-US" altLang="zh-CN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40%</a:t>
            </a:r>
            <a:r>
              <a:rPr lang="zh-CN" altLang="en-US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，则整体性能可改进多少倍？若占比达</a:t>
            </a:r>
            <a:r>
              <a:rPr lang="en-US" altLang="zh-CN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60%</a:t>
            </a:r>
            <a:r>
              <a:rPr lang="zh-CN" altLang="en-US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90%</a:t>
            </a:r>
            <a:r>
              <a:rPr lang="zh-CN" altLang="en-US" sz="18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，则整体性能分别能改进多少倍？</a:t>
            </a: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427140" y="2283718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改进部分执行时间</a:t>
            </a: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332763" y="2671058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改进部分</a:t>
            </a:r>
            <a:r>
              <a:rPr lang="zh-CN" altLang="en-US" sz="1600">
                <a:latin typeface="微软雅黑" charset="-122"/>
                <a:ea typeface="微软雅黑" charset="-122"/>
              </a:rPr>
              <a:t>的改进倍数</a:t>
            </a:r>
            <a:endParaRPr lang="zh-CN" altLang="en-US" sz="1600" dirty="0">
              <a:latin typeface="微软雅黑" charset="-122"/>
              <a:ea typeface="微软雅黑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2411760" y="3198918"/>
            <a:ext cx="67072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改进部分执行时间比例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改进部分的改进倍数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+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未改进部分执行时间比例</a:t>
            </a: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580112" y="2859782"/>
            <a:ext cx="3113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charset="-122"/>
                <a:ea typeface="微软雅黑" charset="-122"/>
              </a:rPr>
              <a:t>1</a:t>
            </a:r>
            <a:endParaRPr lang="zh-CN" altLang="en-US" sz="1600" dirty="0">
              <a:latin typeface="微软雅黑" charset="-122"/>
              <a:ea typeface="微软雅黑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0CAD66C-A8D0-4C28-964E-390F5FE22404}"/>
              </a:ext>
            </a:extLst>
          </p:cNvPr>
          <p:cNvSpPr/>
          <p:nvPr/>
        </p:nvSpPr>
        <p:spPr>
          <a:xfrm>
            <a:off x="0" y="4348724"/>
            <a:ext cx="93538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1600" b="1" kern="1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1/(0.4/10+0.6)=1.56</a:t>
            </a:r>
            <a:r>
              <a:rPr lang="zh-CN" altLang="en-US" sz="16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b="1" kern="1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600" b="1" kern="1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1/(0.6/10+0.4)=2.17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en-US" altLang="zh-CN" sz="16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16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1/(0.9/10+0.1)=5.26</a:t>
            </a:r>
            <a:endParaRPr lang="zh-CN" altLang="zh-CN" sz="16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3A0334-CB48-4D1B-ADCB-685204A0A304}"/>
              </a:ext>
            </a:extLst>
          </p:cNvPr>
          <p:cNvSpPr/>
          <p:nvPr/>
        </p:nvSpPr>
        <p:spPr>
          <a:xfrm>
            <a:off x="674044" y="3240148"/>
            <a:ext cx="2019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i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000" b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=1/(</a:t>
            </a:r>
            <a:r>
              <a:rPr lang="en-US" altLang="zh-CN" sz="2000" b="1" i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2000" b="1" i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b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+1-</a:t>
            </a:r>
            <a:r>
              <a:rPr lang="en-US" altLang="zh-CN" sz="2000" b="1" i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="1" kern="100" dirty="0">
                <a:solidFill>
                  <a:srgbClr val="0432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000" b="1" dirty="0">
              <a:solidFill>
                <a:srgbClr val="0432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79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计算机系统性能评价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87549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Amdahl</a:t>
            </a:r>
            <a:r>
              <a:rPr lang="zh-CN" altLang="en-US" sz="20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定律</a:t>
            </a:r>
            <a:endParaRPr lang="zh-CN" altLang="en-US" sz="15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2"/>
          <p:cNvSpPr>
            <a:spLocks noChangeArrowheads="1"/>
          </p:cNvSpPr>
          <p:nvPr/>
        </p:nvSpPr>
        <p:spPr bwMode="auto">
          <a:xfrm>
            <a:off x="569481" y="1338902"/>
            <a:ext cx="7980460" cy="208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250"/>
              </a:lnSpc>
              <a:spcBef>
                <a:spcPct val="0"/>
              </a:spcBef>
              <a:buNone/>
            </a:pP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例：</a:t>
            </a:r>
            <a:r>
              <a:rPr lang="zh-CN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某程序在某台计算机上运行所需时间是</a:t>
            </a: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100</a:t>
            </a:r>
            <a:r>
              <a:rPr lang="zh-CN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秒，其中，</a:t>
            </a: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80</a:t>
            </a:r>
            <a:r>
              <a:rPr lang="zh-CN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秒用来执行乘法操作。要使该</a:t>
            </a:r>
            <a:r>
              <a:rPr lang="zh-CN" altLang="zh-CN" sz="16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程序的性能是原来的</a:t>
            </a:r>
            <a:r>
              <a:rPr lang="en-US" altLang="zh-CN" sz="16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5</a:t>
            </a:r>
            <a:r>
              <a:rPr lang="zh-CN" altLang="zh-CN" sz="160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倍</a:t>
            </a:r>
            <a:r>
              <a:rPr lang="zh-CN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，若不改进其他部件而仅改进乘法部件，则乘法部件的速度应该提高到原来的多少倍？</a:t>
            </a:r>
            <a:endParaRPr lang="en-US" altLang="zh-CN" sz="1600" b="0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b="0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ts val="2250"/>
              </a:lnSpc>
              <a:spcBef>
                <a:spcPct val="0"/>
              </a:spcBef>
              <a:buNone/>
            </a:pP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解：根据公式</a:t>
            </a:r>
            <a:r>
              <a:rPr lang="en-US" altLang="zh-CN" sz="1600" b="0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1600" b="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=1/(</a:t>
            </a:r>
            <a:r>
              <a:rPr lang="en-US" altLang="zh-CN" sz="1600" b="0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="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600" b="0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1600" b="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+1-</a:t>
            </a:r>
            <a:r>
              <a:rPr lang="en-US" altLang="zh-CN" sz="1600" b="0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="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知：</a:t>
            </a:r>
            <a:endParaRPr lang="en-US" altLang="zh-CN" sz="1600" b="0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ts val="2250"/>
              </a:lnSpc>
              <a:spcBef>
                <a:spcPct val="0"/>
              </a:spcBef>
              <a:buNone/>
            </a:pP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      5=1/(0.8/n+0.2</a:t>
            </a: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），</a:t>
            </a: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0.8/n+0.2 = 1/5</a:t>
            </a: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=</a:t>
            </a: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0.2</a:t>
            </a:r>
          </a:p>
          <a:p>
            <a:pPr>
              <a:lnSpc>
                <a:spcPts val="2250"/>
              </a:lnSpc>
              <a:spcBef>
                <a:spcPct val="0"/>
              </a:spcBef>
              <a:buNone/>
            </a:pPr>
            <a:r>
              <a:rPr lang="en-US" altLang="zh-CN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      </a:t>
            </a:r>
            <a:r>
              <a:rPr lang="zh-CN" altLang="en-US" sz="1600" b="0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要使上述公式满足，则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必须 </a:t>
            </a:r>
            <a:r>
              <a:rPr lang="en-US" altLang="zh-CN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0.8/n=0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，即</a:t>
            </a:r>
            <a:r>
              <a:rPr lang="en-US" altLang="zh-CN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n</a:t>
            </a:r>
            <a:r>
              <a:rPr lang="zh-CN" altLang="zh-CN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→∞</a:t>
            </a:r>
            <a:endParaRPr lang="zh-CN" altLang="en-US" sz="1600" dirty="0">
              <a:solidFill>
                <a:srgbClr val="0432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592173" y="3579862"/>
            <a:ext cx="822829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buNone/>
            </a:pPr>
            <a:r>
              <a:rPr lang="en-US" altLang="zh-CN" sz="1600" b="0" dirty="0">
                <a:latin typeface="微软雅黑" charset="-122"/>
                <a:ea typeface="微软雅黑" charset="-122"/>
                <a:sym typeface="Wingdings"/>
              </a:rPr>
              <a:t></a:t>
            </a:r>
            <a:r>
              <a:rPr lang="zh-CN" altLang="en-US" sz="1600" b="0" dirty="0">
                <a:latin typeface="微软雅黑" charset="-122"/>
                <a:ea typeface="微软雅黑" charset="-122"/>
                <a:sym typeface="Wingdings"/>
              </a:rPr>
              <a:t> 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也就是说，即使乘法运算时间占</a:t>
            </a:r>
            <a:r>
              <a:rPr lang="en-US" altLang="zh-CN" sz="1600" b="0" dirty="0">
                <a:latin typeface="微软雅黑" charset="-122"/>
                <a:ea typeface="微软雅黑" charset="-122"/>
              </a:rPr>
              <a:t>80%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，也</a:t>
            </a:r>
            <a:r>
              <a:rPr lang="zh-CN" altLang="en-US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不可能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通过对乘法部件的改进，使整体性能提高到原来的</a:t>
            </a:r>
            <a:r>
              <a:rPr lang="en-US" altLang="zh-CN" sz="1600" b="0" dirty="0">
                <a:latin typeface="微软雅黑" charset="-122"/>
                <a:ea typeface="微软雅黑" charset="-122"/>
              </a:rPr>
              <a:t>5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倍。</a:t>
            </a:r>
            <a:endParaRPr lang="en-US" altLang="zh-CN" sz="1600" b="0" dirty="0">
              <a:latin typeface="微软雅黑" charset="-122"/>
              <a:ea typeface="微软雅黑" charset="-122"/>
            </a:endParaRPr>
          </a:p>
          <a:p>
            <a:pPr>
              <a:lnSpc>
                <a:spcPts val="2400"/>
              </a:lnSpc>
              <a:spcBef>
                <a:spcPct val="0"/>
              </a:spcBef>
              <a:buNone/>
            </a:pPr>
            <a:r>
              <a:rPr lang="en-US" altLang="zh-CN" sz="1600" b="0" dirty="0">
                <a:latin typeface="微软雅黑" charset="-122"/>
                <a:ea typeface="微软雅黑" charset="-122"/>
                <a:sym typeface="Wingdings"/>
              </a:rPr>
              <a:t></a:t>
            </a:r>
            <a:r>
              <a:rPr lang="zh-CN" altLang="en-US" sz="1600" b="0" dirty="0">
                <a:latin typeface="微软雅黑" charset="-122"/>
                <a:ea typeface="微软雅黑" charset="-122"/>
                <a:sym typeface="Wingdings"/>
              </a:rPr>
              <a:t> 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当乘法运算时间占比</a:t>
            </a:r>
            <a:r>
              <a:rPr lang="en-US" altLang="zh-CN" sz="1600" dirty="0">
                <a:solidFill>
                  <a:srgbClr val="0432FF"/>
                </a:solidFill>
                <a:latin typeface="微软雅黑" charset="-122"/>
                <a:ea typeface="微软雅黑" charset="-122"/>
              </a:rPr>
              <a:t>&lt;=80%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，则无论如何对乘法部件进行改进，都不能使整体性能提高到原来的</a:t>
            </a:r>
            <a:r>
              <a:rPr lang="en-US" altLang="zh-CN" sz="1600" b="0" dirty="0">
                <a:latin typeface="微软雅黑" charset="-122"/>
                <a:ea typeface="微软雅黑" charset="-122"/>
              </a:rPr>
              <a:t>5</a:t>
            </a:r>
            <a:r>
              <a:rPr lang="zh-CN" altLang="en-US" sz="1600" b="0" dirty="0">
                <a:latin typeface="微软雅黑" charset="-122"/>
                <a:ea typeface="微软雅黑" charset="-122"/>
              </a:rPr>
              <a:t>倍。</a:t>
            </a:r>
            <a:endParaRPr lang="en-US" altLang="zh-CN" sz="1600" b="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889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课程习题（作业）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截止日期：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23:59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3568" y="956692"/>
            <a:ext cx="7560840" cy="384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21-22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页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：第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题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提交方式：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https://selearning.nju.edu.cn/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（教学支持系统）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命名：学号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姓名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第*章。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若</a:t>
            </a:r>
            <a:r>
              <a:rPr lang="zh-CN" altLang="en-US" dirty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提交遇到问题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请及时发邮件或在下一次上课时反馈。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AU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A9CB3A-9195-9B41-876C-D8A5E8527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68" y="2667137"/>
            <a:ext cx="3137965" cy="7643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560030-6B6D-35A6-0388-6B23102E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827399"/>
            <a:ext cx="1270967" cy="19493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B1D76-9C9D-F203-CC5C-5F1EDA0A8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35" y="2161925"/>
            <a:ext cx="2235522" cy="9038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AD4C02-1FF1-6B4E-C8E6-C462702FF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34" y="3263695"/>
            <a:ext cx="2477138" cy="7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0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课程习题（作业）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截止日期：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23:59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618" b="35079"/>
          <a:stretch/>
        </p:blipFill>
        <p:spPr>
          <a:xfrm>
            <a:off x="821610" y="1347614"/>
            <a:ext cx="7728921" cy="1638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1CF707-4DBF-0746-940B-E588A9AC6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77"/>
          <a:stretch/>
        </p:blipFill>
        <p:spPr>
          <a:xfrm>
            <a:off x="803519" y="3541180"/>
            <a:ext cx="7728921" cy="7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3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课程习题（作业）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截止日期：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日晚</a:t>
            </a: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23:59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31590"/>
            <a:ext cx="7416824" cy="34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课程书籍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115616" y="1442731"/>
            <a:ext cx="2435301" cy="3405962"/>
            <a:chOff x="827584" y="942109"/>
            <a:chExt cx="2760743" cy="386111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t="1571" r="994"/>
            <a:stretch/>
          </p:blipFill>
          <p:spPr>
            <a:xfrm>
              <a:off x="827584" y="942109"/>
              <a:ext cx="2760743" cy="1136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r="994" b="1294"/>
            <a:stretch/>
          </p:blipFill>
          <p:spPr>
            <a:xfrm>
              <a:off x="827584" y="2070910"/>
              <a:ext cx="2760743" cy="2732318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827584" y="942109"/>
              <a:ext cx="2760743" cy="386111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662145" y="796400"/>
            <a:ext cx="1605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教材</a:t>
            </a:r>
            <a:endParaRPr lang="zh-CN" altLang="en-US" sz="18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4499992" y="810026"/>
            <a:ext cx="3672408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参考文献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marL="0" lvl="1" indent="0" fontAlgn="base">
              <a:spcBef>
                <a:spcPts val="0"/>
              </a:spcBef>
              <a:spcAft>
                <a:spcPts val="1500"/>
              </a:spcAft>
              <a:buNone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[1]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PATT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N,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PATEL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SJ.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计算机系统该论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梁阿磊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蒋兴昌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林凌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译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机械工业出版社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marL="0" lvl="1" indent="0" fontAlgn="base">
              <a:spcBef>
                <a:spcPts val="0"/>
              </a:spcBef>
              <a:spcAft>
                <a:spcPts val="1500"/>
              </a:spcAft>
              <a:buNone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[2]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STALLINGS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W.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计算机组成与体系结构性能设计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彭蔓蔓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吴强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任小西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等译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机械工业出版社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</a:p>
          <a:p>
            <a:pPr marL="0" lvl="1" indent="0" fontAlgn="base">
              <a:spcBef>
                <a:spcPts val="0"/>
              </a:spcBef>
              <a:spcAft>
                <a:spcPts val="1500"/>
              </a:spcAft>
              <a:buNone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[3]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袁春风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余子濠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计算机系统基础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机械工业出版社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</a:p>
          <a:p>
            <a:pPr marL="0" lvl="1" indent="0" fontAlgn="base">
              <a:spcBef>
                <a:spcPts val="0"/>
              </a:spcBef>
              <a:spcAft>
                <a:spcPts val="1500"/>
              </a:spcAft>
              <a:buNone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[4]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TANENBAUM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S.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现代操作系统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陈向群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马洪兵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译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 机械工业出版社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.</a:t>
            </a:r>
          </a:p>
          <a:p>
            <a:pPr marL="0" lvl="1" indent="0" fontAlgn="base">
              <a:spcBef>
                <a:spcPts val="0"/>
              </a:spcBef>
              <a:spcAft>
                <a:spcPts val="1500"/>
              </a:spcAft>
              <a:buNone/>
            </a:pPr>
            <a:r>
              <a:rPr lang="mr-IN" altLang="zh-CN" sz="1600" dirty="0"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……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832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提问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3219822"/>
            <a:ext cx="9143999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孟晴开</a:t>
            </a:r>
            <a:endParaRPr kumimoji="1" lang="en-US" altLang="zh-CN" sz="400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智能软件与工程学院</a:t>
            </a:r>
            <a:endParaRPr kumimoji="1" lang="en-US" altLang="zh-CN" sz="600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Aft>
                <a:spcPts val="500"/>
              </a:spcAft>
            </a:pP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南雍楼西区</a:t>
            </a: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228</a:t>
            </a:r>
            <a:endParaRPr kumimoji="1" lang="en-US" altLang="zh-CN" sz="600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Aft>
                <a:spcPts val="500"/>
              </a:spcAft>
            </a:pP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qkmeng@nju.edu.cn</a:t>
            </a:r>
            <a:r>
              <a:rPr kumimoji="1" lang="zh-CN" altLang="en-US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https://mengqingkai.github.io/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91879" y="192367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48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1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考核形式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38336" y="1477665"/>
            <a:ext cx="7794104" cy="1886173"/>
          </a:xfrm>
          <a:prstGeom prst="rect">
            <a:avLst/>
          </a:prstGeom>
          <a:noFill/>
        </p:spPr>
        <p:txBody>
          <a:bodyPr vert="horz" lIns="69056" tIns="34529" rIns="69056" bIns="34529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平时成绩（包括上课、课后作业和实验报告）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en-US" altLang="zh-CN" sz="2000" b="1" dirty="0">
                <a:solidFill>
                  <a:srgbClr val="B3110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40%</a:t>
            </a:r>
          </a:p>
          <a:p>
            <a:pPr lvl="1">
              <a:spcBef>
                <a:spcPct val="30000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随机抽查点名；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30000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约每节课均有课后作业，可选交其中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次（即取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次最高分）；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Bef>
                <a:spcPct val="30000"/>
              </a:spcBef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次实验作业，均需提交；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</a:pP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考试成绩（闭卷）：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60%</a:t>
            </a:r>
          </a:p>
        </p:txBody>
      </p:sp>
      <p:sp>
        <p:nvSpPr>
          <p:cNvPr id="4" name="矩形 3"/>
          <p:cNvSpPr/>
          <p:nvPr/>
        </p:nvSpPr>
        <p:spPr>
          <a:xfrm>
            <a:off x="738336" y="411585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成绩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(10%)+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课后作业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(15%)+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实验报告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(15%)+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期末考试</a:t>
            </a:r>
            <a:r>
              <a:rPr lang="en-US" altLang="zh-CN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(60%)</a:t>
            </a:r>
          </a:p>
        </p:txBody>
      </p:sp>
    </p:spTree>
    <p:extLst>
      <p:ext uri="{BB962C8B-B14F-4D97-AF65-F5344CB8AC3E}">
        <p14:creationId xmlns:p14="http://schemas.microsoft.com/office/powerpoint/2010/main" val="128030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1640" y="297125"/>
            <a:ext cx="72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</a:rPr>
              <a:t>计算机系统概述</a:t>
            </a:r>
            <a:endParaRPr lang="en-GB" altLang="en-US" sz="2400" b="1" dirty="0">
              <a:solidFill>
                <a:srgbClr val="630D5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62144" y="1323221"/>
            <a:ext cx="6370837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630D5F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计算机的发展历程</a:t>
            </a:r>
            <a:endParaRPr lang="en-US" altLang="zh-CN" sz="2000" b="1" dirty="0">
              <a:solidFill>
                <a:srgbClr val="630D5F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计算机系统的基本组成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计算机系统层次结构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程序开发与执行过程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pitchFamily="34" charset="-122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pitchFamily="34" charset="-122"/>
              </a:rPr>
              <a:t>计算机系统性能评价</a:t>
            </a:r>
          </a:p>
        </p:txBody>
      </p:sp>
    </p:spTree>
    <p:extLst>
      <p:ext uri="{BB962C8B-B14F-4D97-AF65-F5344CB8AC3E}">
        <p14:creationId xmlns:p14="http://schemas.microsoft.com/office/powerpoint/2010/main" val="6713533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5150</Words>
  <Application>Microsoft Office PowerPoint</Application>
  <PresentationFormat>全屏显示(16:9)</PresentationFormat>
  <Paragraphs>641</Paragraphs>
  <Slides>70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Google Sans</vt:lpstr>
      <vt:lpstr>黑体</vt:lpstr>
      <vt:lpstr>华文中宋</vt:lpstr>
      <vt:lpstr>Microsoft YaHei</vt:lpstr>
      <vt:lpstr>Microsoft YaHei</vt:lpstr>
      <vt:lpstr>Arial</vt:lpstr>
      <vt:lpstr>Calibri</vt:lpstr>
      <vt:lpstr>Helvetica</vt:lpstr>
      <vt:lpstr>Times New Roman</vt:lpstr>
      <vt:lpstr>Wingdings</vt:lpstr>
      <vt:lpstr>1_Office 主题</vt:lpstr>
      <vt:lpstr>2_Office 主题</vt:lpstr>
      <vt:lpstr>Office 主题​​</vt:lpstr>
      <vt:lpstr>位图图像</vt:lpstr>
      <vt:lpstr>计算机组织结构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人才工作领导小组会议汇报 (2019年第？次)</dc:title>
  <dc:creator>胡文尔(PX1606808)</dc:creator>
  <cp:lastModifiedBy>Qingkai Meng</cp:lastModifiedBy>
  <cp:revision>828</cp:revision>
  <dcterms:created xsi:type="dcterms:W3CDTF">2019-11-18T09:41:00Z</dcterms:created>
  <dcterms:modified xsi:type="dcterms:W3CDTF">2025-08-28T11:20:39Z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